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56" r:id="rId5"/>
    <p:sldMasterId id="2147483652" r:id="rId6"/>
    <p:sldMasterId id="2147483654" r:id="rId7"/>
  </p:sldMasterIdLst>
  <p:notesMasterIdLst>
    <p:notesMasterId r:id="rId29"/>
  </p:notesMasterIdLst>
  <p:sldIdLst>
    <p:sldId id="285" r:id="rId8"/>
    <p:sldId id="260" r:id="rId9"/>
    <p:sldId id="261" r:id="rId10"/>
    <p:sldId id="262" r:id="rId11"/>
    <p:sldId id="263" r:id="rId12"/>
    <p:sldId id="264" r:id="rId13"/>
    <p:sldId id="265" r:id="rId14"/>
    <p:sldId id="266" r:id="rId15"/>
    <p:sldId id="267" r:id="rId16"/>
    <p:sldId id="268" r:id="rId17"/>
    <p:sldId id="269" r:id="rId18"/>
    <p:sldId id="283" r:id="rId19"/>
    <p:sldId id="272" r:id="rId20"/>
    <p:sldId id="273" r:id="rId21"/>
    <p:sldId id="277" r:id="rId22"/>
    <p:sldId id="284" r:id="rId23"/>
    <p:sldId id="278" r:id="rId24"/>
    <p:sldId id="279" r:id="rId25"/>
    <p:sldId id="280" r:id="rId26"/>
    <p:sldId id="281" r:id="rId27"/>
    <p:sldId id="282" r:id="rId28"/>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12" userDrawn="1">
          <p15:clr>
            <a:srgbClr val="A4A3A4"/>
          </p15:clr>
        </p15:guide>
        <p15:guide id="2" orient="horz" pos="456" userDrawn="1">
          <p15:clr>
            <a:srgbClr val="A4A3A4"/>
          </p15:clr>
        </p15:guide>
        <p15:guide id="3" pos="480" userDrawn="1">
          <p15:clr>
            <a:srgbClr val="A4A3A4"/>
          </p15:clr>
        </p15:guide>
        <p15:guide id="4" pos="2544" userDrawn="1">
          <p15:clr>
            <a:srgbClr val="A4A3A4"/>
          </p15:clr>
        </p15:guide>
        <p15:guide id="5" pos="7320" userDrawn="1">
          <p15:clr>
            <a:srgbClr val="A4A3A4"/>
          </p15:clr>
        </p15:guide>
        <p15:guide id="6" orient="horz" pos="172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12C34E-A00B-D330-1686-9945357FE0A7}" name="Claire BRAMLEY - ESMO" initials="CBE" userId="S::claire.bramley@esmo.org::1449f545-f185-4463-b7c5-c0d0586de482" providerId="AD"/>
  <p188:author id="{CBDF9E9A-8A2C-4A9F-0467-B1881261203A}" name="Valerie LAFOREST - ESMO" initials="VLE" userId="S::valerie.laforest@esmo.org::b5b273b5-cf36-4780-b6c2-76f5826419a6" providerId="AD"/>
  <p188:author id="{9CB993A4-F5F9-73CB-0863-A751361BF807}" name="Ioanna NTAI - ESMO" initials="INE" userId="S::ioanna.ntai@esmo.org::e50bbfaa-bd12-4941-9e80-2b7319be2005" providerId="AD"/>
  <p188:author id="{6C366DC8-C8FD-C5A0-238D-735F09C8DC1E}" name="Francesco RHO - ESMO" initials="FRE" userId="S::francesco.rho@esmo.org::ad769db0-bce7-4ff5-a3dd-ed77768abef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D5271"/>
    <a:srgbClr val="0F52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6" autoAdjust="0"/>
    <p:restoredTop sz="94660"/>
  </p:normalViewPr>
  <p:slideViewPr>
    <p:cSldViewPr snapToGrid="0">
      <p:cViewPr varScale="1">
        <p:scale>
          <a:sx n="125" d="100"/>
          <a:sy n="125" d="100"/>
        </p:scale>
        <p:origin x="126" y="108"/>
      </p:cViewPr>
      <p:guideLst>
        <p:guide orient="horz" pos="1512"/>
        <p:guide orient="horz" pos="456"/>
        <p:guide pos="480"/>
        <p:guide pos="2544"/>
        <p:guide pos="7320"/>
        <p:guide orient="horz" pos="17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5A4CB-398B-4090-A78B-D10DF63953C8}" type="datetimeFigureOut">
              <a:rPr lang="en-GB" smtClean="0"/>
              <a:t>16/10/2024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BAD0C-F3F5-45F5-B0B4-7112A0733546}" type="slidenum">
              <a:rPr lang="en-GB" smtClean="0"/>
              <a:t>‹#›</a:t>
            </a:fld>
            <a:endParaRPr lang="en-GB"/>
          </a:p>
        </p:txBody>
      </p:sp>
    </p:spTree>
    <p:extLst>
      <p:ext uri="{BB962C8B-B14F-4D97-AF65-F5344CB8AC3E}">
        <p14:creationId xmlns:p14="http://schemas.microsoft.com/office/powerpoint/2010/main" val="140370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BAD0C-F3F5-45F5-B0B4-7112A0733546}" type="slidenum">
              <a:rPr lang="en-GB" smtClean="0"/>
              <a:t>2</a:t>
            </a:fld>
            <a:endParaRPr lang="en-GB"/>
          </a:p>
        </p:txBody>
      </p:sp>
    </p:spTree>
    <p:extLst>
      <p:ext uri="{BB962C8B-B14F-4D97-AF65-F5344CB8AC3E}">
        <p14:creationId xmlns:p14="http://schemas.microsoft.com/office/powerpoint/2010/main" val="4092123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BAD0C-F3F5-45F5-B0B4-7112A0733546}" type="slidenum">
              <a:rPr lang="en-GB" smtClean="0"/>
              <a:t>11</a:t>
            </a:fld>
            <a:endParaRPr lang="en-GB"/>
          </a:p>
        </p:txBody>
      </p:sp>
    </p:spTree>
    <p:extLst>
      <p:ext uri="{BB962C8B-B14F-4D97-AF65-F5344CB8AC3E}">
        <p14:creationId xmlns:p14="http://schemas.microsoft.com/office/powerpoint/2010/main" val="2664964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BAD0C-F3F5-45F5-B0B4-7112A0733546}" type="slidenum">
              <a:rPr lang="en-GB" smtClean="0"/>
              <a:t>12</a:t>
            </a:fld>
            <a:endParaRPr lang="en-GB"/>
          </a:p>
        </p:txBody>
      </p:sp>
    </p:spTree>
    <p:extLst>
      <p:ext uri="{BB962C8B-B14F-4D97-AF65-F5344CB8AC3E}">
        <p14:creationId xmlns:p14="http://schemas.microsoft.com/office/powerpoint/2010/main" val="3631440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BAD0C-F3F5-45F5-B0B4-7112A0733546}" type="slidenum">
              <a:rPr lang="en-GB" smtClean="0"/>
              <a:t>13</a:t>
            </a:fld>
            <a:endParaRPr lang="en-GB"/>
          </a:p>
        </p:txBody>
      </p:sp>
    </p:spTree>
    <p:extLst>
      <p:ext uri="{BB962C8B-B14F-4D97-AF65-F5344CB8AC3E}">
        <p14:creationId xmlns:p14="http://schemas.microsoft.com/office/powerpoint/2010/main" val="1051134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BAD0C-F3F5-45F5-B0B4-7112A0733546}" type="slidenum">
              <a:rPr lang="en-GB" smtClean="0"/>
              <a:t>14</a:t>
            </a:fld>
            <a:endParaRPr lang="en-GB"/>
          </a:p>
        </p:txBody>
      </p:sp>
    </p:spTree>
    <p:extLst>
      <p:ext uri="{BB962C8B-B14F-4D97-AF65-F5344CB8AC3E}">
        <p14:creationId xmlns:p14="http://schemas.microsoft.com/office/powerpoint/2010/main" val="579266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BAD0C-F3F5-45F5-B0B4-7112A0733546}" type="slidenum">
              <a:rPr lang="en-GB" smtClean="0"/>
              <a:t>15</a:t>
            </a:fld>
            <a:endParaRPr lang="en-GB"/>
          </a:p>
        </p:txBody>
      </p:sp>
    </p:spTree>
    <p:extLst>
      <p:ext uri="{BB962C8B-B14F-4D97-AF65-F5344CB8AC3E}">
        <p14:creationId xmlns:p14="http://schemas.microsoft.com/office/powerpoint/2010/main" val="1607286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BAD0C-F3F5-45F5-B0B4-7112A0733546}" type="slidenum">
              <a:rPr lang="en-GB" smtClean="0"/>
              <a:t>16</a:t>
            </a:fld>
            <a:endParaRPr lang="en-GB"/>
          </a:p>
        </p:txBody>
      </p:sp>
    </p:spTree>
    <p:extLst>
      <p:ext uri="{BB962C8B-B14F-4D97-AF65-F5344CB8AC3E}">
        <p14:creationId xmlns:p14="http://schemas.microsoft.com/office/powerpoint/2010/main" val="4216401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BAD0C-F3F5-45F5-B0B4-7112A0733546}" type="slidenum">
              <a:rPr lang="en-GB" smtClean="0"/>
              <a:t>17</a:t>
            </a:fld>
            <a:endParaRPr lang="en-GB"/>
          </a:p>
        </p:txBody>
      </p:sp>
    </p:spTree>
    <p:extLst>
      <p:ext uri="{BB962C8B-B14F-4D97-AF65-F5344CB8AC3E}">
        <p14:creationId xmlns:p14="http://schemas.microsoft.com/office/powerpoint/2010/main" val="149756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BAD0C-F3F5-45F5-B0B4-7112A0733546}" type="slidenum">
              <a:rPr lang="en-GB" smtClean="0"/>
              <a:t>18</a:t>
            </a:fld>
            <a:endParaRPr lang="en-GB"/>
          </a:p>
        </p:txBody>
      </p:sp>
    </p:spTree>
    <p:extLst>
      <p:ext uri="{BB962C8B-B14F-4D97-AF65-F5344CB8AC3E}">
        <p14:creationId xmlns:p14="http://schemas.microsoft.com/office/powerpoint/2010/main" val="3566124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BAD0C-F3F5-45F5-B0B4-7112A0733546}" type="slidenum">
              <a:rPr lang="en-GB" smtClean="0"/>
              <a:t>19</a:t>
            </a:fld>
            <a:endParaRPr lang="en-GB"/>
          </a:p>
        </p:txBody>
      </p:sp>
    </p:spTree>
    <p:extLst>
      <p:ext uri="{BB962C8B-B14F-4D97-AF65-F5344CB8AC3E}">
        <p14:creationId xmlns:p14="http://schemas.microsoft.com/office/powerpoint/2010/main" val="28550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BAD0C-F3F5-45F5-B0B4-7112A0733546}" type="slidenum">
              <a:rPr lang="en-GB" smtClean="0"/>
              <a:t>20</a:t>
            </a:fld>
            <a:endParaRPr lang="en-GB"/>
          </a:p>
        </p:txBody>
      </p:sp>
    </p:spTree>
    <p:extLst>
      <p:ext uri="{BB962C8B-B14F-4D97-AF65-F5344CB8AC3E}">
        <p14:creationId xmlns:p14="http://schemas.microsoft.com/office/powerpoint/2010/main" val="410561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BAD0C-F3F5-45F5-B0B4-7112A0733546}" type="slidenum">
              <a:rPr lang="en-GB" smtClean="0"/>
              <a:t>3</a:t>
            </a:fld>
            <a:endParaRPr lang="en-GB"/>
          </a:p>
        </p:txBody>
      </p:sp>
    </p:spTree>
    <p:extLst>
      <p:ext uri="{BB962C8B-B14F-4D97-AF65-F5344CB8AC3E}">
        <p14:creationId xmlns:p14="http://schemas.microsoft.com/office/powerpoint/2010/main" val="3871333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BAD0C-F3F5-45F5-B0B4-7112A0733546}" type="slidenum">
              <a:rPr lang="en-GB" smtClean="0"/>
              <a:t>21</a:t>
            </a:fld>
            <a:endParaRPr lang="en-GB"/>
          </a:p>
        </p:txBody>
      </p:sp>
    </p:spTree>
    <p:extLst>
      <p:ext uri="{BB962C8B-B14F-4D97-AF65-F5344CB8AC3E}">
        <p14:creationId xmlns:p14="http://schemas.microsoft.com/office/powerpoint/2010/main" val="424880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BAD0C-F3F5-45F5-B0B4-7112A0733546}" type="slidenum">
              <a:rPr lang="en-GB" smtClean="0"/>
              <a:t>4</a:t>
            </a:fld>
            <a:endParaRPr lang="en-GB"/>
          </a:p>
        </p:txBody>
      </p:sp>
    </p:spTree>
    <p:extLst>
      <p:ext uri="{BB962C8B-B14F-4D97-AF65-F5344CB8AC3E}">
        <p14:creationId xmlns:p14="http://schemas.microsoft.com/office/powerpoint/2010/main" val="3901668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BAD0C-F3F5-45F5-B0B4-7112A0733546}" type="slidenum">
              <a:rPr lang="en-GB" smtClean="0"/>
              <a:t>5</a:t>
            </a:fld>
            <a:endParaRPr lang="en-GB"/>
          </a:p>
        </p:txBody>
      </p:sp>
    </p:spTree>
    <p:extLst>
      <p:ext uri="{BB962C8B-B14F-4D97-AF65-F5344CB8AC3E}">
        <p14:creationId xmlns:p14="http://schemas.microsoft.com/office/powerpoint/2010/main" val="305708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BAD0C-F3F5-45F5-B0B4-7112A0733546}" type="slidenum">
              <a:rPr lang="en-GB" smtClean="0"/>
              <a:t>6</a:t>
            </a:fld>
            <a:endParaRPr lang="en-GB"/>
          </a:p>
        </p:txBody>
      </p:sp>
    </p:spTree>
    <p:extLst>
      <p:ext uri="{BB962C8B-B14F-4D97-AF65-F5344CB8AC3E}">
        <p14:creationId xmlns:p14="http://schemas.microsoft.com/office/powerpoint/2010/main" val="397153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BAD0C-F3F5-45F5-B0B4-7112A0733546}" type="slidenum">
              <a:rPr lang="en-GB" smtClean="0"/>
              <a:t>7</a:t>
            </a:fld>
            <a:endParaRPr lang="en-GB"/>
          </a:p>
        </p:txBody>
      </p:sp>
    </p:spTree>
    <p:extLst>
      <p:ext uri="{BB962C8B-B14F-4D97-AF65-F5344CB8AC3E}">
        <p14:creationId xmlns:p14="http://schemas.microsoft.com/office/powerpoint/2010/main" val="405440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BAD0C-F3F5-45F5-B0B4-7112A0733546}" type="slidenum">
              <a:rPr lang="en-GB" smtClean="0"/>
              <a:t>8</a:t>
            </a:fld>
            <a:endParaRPr lang="en-GB"/>
          </a:p>
        </p:txBody>
      </p:sp>
    </p:spTree>
    <p:extLst>
      <p:ext uri="{BB962C8B-B14F-4D97-AF65-F5344CB8AC3E}">
        <p14:creationId xmlns:p14="http://schemas.microsoft.com/office/powerpoint/2010/main" val="4275831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BAD0C-F3F5-45F5-B0B4-7112A0733546}" type="slidenum">
              <a:rPr lang="en-GB" smtClean="0"/>
              <a:t>9</a:t>
            </a:fld>
            <a:endParaRPr lang="en-GB"/>
          </a:p>
        </p:txBody>
      </p:sp>
    </p:spTree>
    <p:extLst>
      <p:ext uri="{BB962C8B-B14F-4D97-AF65-F5344CB8AC3E}">
        <p14:creationId xmlns:p14="http://schemas.microsoft.com/office/powerpoint/2010/main" val="1413449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BAD0C-F3F5-45F5-B0B4-7112A0733546}" type="slidenum">
              <a:rPr lang="en-GB" smtClean="0"/>
              <a:t>10</a:t>
            </a:fld>
            <a:endParaRPr lang="en-GB"/>
          </a:p>
        </p:txBody>
      </p:sp>
    </p:spTree>
    <p:extLst>
      <p:ext uri="{BB962C8B-B14F-4D97-AF65-F5344CB8AC3E}">
        <p14:creationId xmlns:p14="http://schemas.microsoft.com/office/powerpoint/2010/main" val="1086575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esmo.org/living-guidelines/esmo-gastric-cancer-living-guideline" TargetMode="External"/><Relationship Id="rId2" Type="http://schemas.openxmlformats.org/officeDocument/2006/relationships/hyperlink" Target="https://doi.org/10.1016/j.annonc.2022.07.004" TargetMode="External"/><Relationship Id="rId1" Type="http://schemas.openxmlformats.org/officeDocument/2006/relationships/slideMaster" Target="../slideMasters/slideMaster3.xml"/><Relationship Id="rId4" Type="http://schemas.openxmlformats.org/officeDocument/2006/relationships/hyperlink" Target="http://www.esmo.org/guidelines"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9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0C1EA0-9198-78AF-36FE-523C55830471}"/>
              </a:ext>
            </a:extLst>
          </p:cNvPr>
          <p:cNvSpPr txBox="1"/>
          <p:nvPr userDrawn="1"/>
        </p:nvSpPr>
        <p:spPr>
          <a:xfrm>
            <a:off x="703008" y="2061454"/>
            <a:ext cx="2866754" cy="1200329"/>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Epidemiology, Diagnosis, Pathology and Molecular Biology</a:t>
            </a:r>
          </a:p>
        </p:txBody>
      </p:sp>
      <p:graphicFrame>
        <p:nvGraphicFramePr>
          <p:cNvPr id="3" name="Table 2">
            <a:extLst>
              <a:ext uri="{FF2B5EF4-FFF2-40B4-BE49-F238E27FC236}">
                <a16:creationId xmlns:a16="http://schemas.microsoft.com/office/drawing/2014/main" id="{B50FF3BE-CA54-42CD-7339-27F5767C5D36}"/>
              </a:ext>
            </a:extLst>
          </p:cNvPr>
          <p:cNvGraphicFramePr>
            <a:graphicFrameLocks noGrp="1"/>
          </p:cNvGraphicFramePr>
          <p:nvPr userDrawn="1">
            <p:extLst>
              <p:ext uri="{D42A27DB-BD31-4B8C-83A1-F6EECF244321}">
                <p14:modId xmlns:p14="http://schemas.microsoft.com/office/powerpoint/2010/main" val="1741890052"/>
              </p:ext>
            </p:extLst>
          </p:nvPr>
        </p:nvGraphicFramePr>
        <p:xfrm>
          <a:off x="4049487" y="723900"/>
          <a:ext cx="7564318" cy="4145944"/>
        </p:xfrm>
        <a:graphic>
          <a:graphicData uri="http://schemas.openxmlformats.org/drawingml/2006/table">
            <a:tbl>
              <a:tblPr bandRow="1">
                <a:tableStyleId>{5C22544A-7EE6-4342-B048-85BDC9FD1C3A}</a:tableStyleId>
              </a:tblPr>
              <a:tblGrid>
                <a:gridCol w="6411136">
                  <a:extLst>
                    <a:ext uri="{9D8B030D-6E8A-4147-A177-3AD203B41FA5}">
                      <a16:colId xmlns:a16="http://schemas.microsoft.com/office/drawing/2014/main" val="20000"/>
                    </a:ext>
                  </a:extLst>
                </a:gridCol>
                <a:gridCol w="1153182">
                  <a:extLst>
                    <a:ext uri="{9D8B030D-6E8A-4147-A177-3AD203B41FA5}">
                      <a16:colId xmlns:a16="http://schemas.microsoft.com/office/drawing/2014/main" val="20001"/>
                    </a:ext>
                  </a:extLst>
                </a:gridCol>
              </a:tblGrid>
              <a:tr h="358984">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361655">
                <a:tc>
                  <a:txBody>
                    <a:bodyPr/>
                    <a:lstStyle/>
                    <a:p>
                      <a:r>
                        <a:rPr lang="en-US" sz="1400" b="0" i="0" dirty="0">
                          <a:solidFill>
                            <a:srgbClr val="1D5271"/>
                          </a:solidFill>
                          <a:latin typeface="Arial Narrow" panose="020B0606020202030204" pitchFamily="34" charset="0"/>
                          <a:ea typeface="Arial" charset="0"/>
                          <a:cs typeface="Arial" charset="0"/>
                        </a:rPr>
                        <a:t>If a familial cancer syndrome is suspected, referral to a geneticist for assessment </a:t>
                      </a:r>
                      <a:br>
                        <a:rPr lang="en-US" sz="1400" b="0" i="0" dirty="0">
                          <a:solidFill>
                            <a:srgbClr val="1D5271"/>
                          </a:solidFill>
                          <a:latin typeface="Arial Narrow" panose="020B0606020202030204" pitchFamily="34" charset="0"/>
                          <a:ea typeface="Arial" charset="0"/>
                          <a:cs typeface="Arial" charset="0"/>
                        </a:rPr>
                      </a:br>
                      <a:r>
                        <a:rPr lang="en-US" sz="1400" b="0" i="0" dirty="0">
                          <a:solidFill>
                            <a:srgbClr val="1D5271"/>
                          </a:solidFill>
                          <a:latin typeface="Arial Narrow" panose="020B0606020202030204" pitchFamily="34" charset="0"/>
                          <a:ea typeface="Arial" charset="0"/>
                          <a:cs typeface="Arial" charset="0"/>
                        </a:rPr>
                        <a:t>is recommended </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3467251559"/>
                  </a:ext>
                </a:extLst>
              </a:tr>
              <a:tr h="361655">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Population-based endoscopic screening of asymptomatic individuals is only recommended </a:t>
                      </a:r>
                      <a:br>
                        <a:rPr lang="en-US" sz="1400" b="0" i="0" dirty="0">
                          <a:solidFill>
                            <a:srgbClr val="1D5271"/>
                          </a:solidFill>
                          <a:latin typeface="Arial Narrow" panose="020B0606020202030204" pitchFamily="34" charset="0"/>
                          <a:ea typeface="Arial" charset="0"/>
                          <a:cs typeface="Arial" charset="0"/>
                        </a:rPr>
                      </a:br>
                      <a:r>
                        <a:rPr lang="en-US" sz="1400" b="0" i="0" dirty="0">
                          <a:solidFill>
                            <a:srgbClr val="1D5271"/>
                          </a:solidFill>
                          <a:latin typeface="Arial Narrow" panose="020B0606020202030204" pitchFamily="34" charset="0"/>
                          <a:ea typeface="Arial" charset="0"/>
                          <a:cs typeface="Arial" charset="0"/>
                        </a:rPr>
                        <a:t>in regions with a very high incidence of gastric cancer </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V,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3380009538"/>
                  </a:ext>
                </a:extLst>
              </a:tr>
              <a:tr h="361655">
                <a:tc>
                  <a:txBody>
                    <a:bodyPr/>
                    <a:lstStyle/>
                    <a:p>
                      <a:r>
                        <a:rPr lang="en-US" sz="1400" b="0" i="0" dirty="0">
                          <a:solidFill>
                            <a:srgbClr val="1D5271"/>
                          </a:solidFill>
                          <a:latin typeface="Arial Narrow" panose="020B0606020202030204" pitchFamily="34" charset="0"/>
                          <a:ea typeface="Arial" charset="0"/>
                          <a:cs typeface="Arial" charset="0"/>
                        </a:rPr>
                        <a:t>Diagnosis should be made from multiple (5-8) endoscopic biopsies to guarantee an adequate representation of the </a:t>
                      </a:r>
                      <a:r>
                        <a:rPr lang="en-US" sz="1400" b="0" i="0" dirty="0" err="1">
                          <a:solidFill>
                            <a:srgbClr val="1D5271"/>
                          </a:solidFill>
                          <a:latin typeface="Arial Narrow" panose="020B0606020202030204" pitchFamily="34" charset="0"/>
                          <a:ea typeface="Arial" charset="0"/>
                          <a:cs typeface="Arial" charset="0"/>
                        </a:rPr>
                        <a:t>tumour</a:t>
                      </a:r>
                      <a:r>
                        <a:rPr lang="en-US" sz="1400" b="0" i="0" dirty="0">
                          <a:solidFill>
                            <a:srgbClr val="1D5271"/>
                          </a:solidFill>
                          <a:latin typeface="Arial Narrow" panose="020B0606020202030204" pitchFamily="34" charset="0"/>
                          <a:ea typeface="Arial" charset="0"/>
                          <a:cs typeface="Arial" charset="0"/>
                        </a:rPr>
                        <a:t> </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IV,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370237">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The histological diagnosis should be reported according to WHO criteria </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V,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326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HER2 expression by IHC and/or amplification by </a:t>
                      </a:r>
                      <a:r>
                        <a:rPr lang="en-US" sz="1400" b="0" i="1" kern="1200" dirty="0">
                          <a:solidFill>
                            <a:srgbClr val="1D5271"/>
                          </a:solidFill>
                          <a:latin typeface="Arial Narrow" panose="020B0606020202030204" pitchFamily="34" charset="0"/>
                          <a:ea typeface="Arial" charset="0"/>
                          <a:cs typeface="Arial" charset="0"/>
                        </a:rPr>
                        <a:t>in situ </a:t>
                      </a:r>
                      <a:r>
                        <a:rPr lang="en-US" sz="1400" b="0" i="0" kern="1200" dirty="0" err="1">
                          <a:solidFill>
                            <a:srgbClr val="1D5271"/>
                          </a:solidFill>
                          <a:latin typeface="Arial Narrow" panose="020B0606020202030204" pitchFamily="34" charset="0"/>
                          <a:ea typeface="Arial" charset="0"/>
                          <a:cs typeface="Arial" charset="0"/>
                        </a:rPr>
                        <a:t>hybridisation</a:t>
                      </a:r>
                      <a:r>
                        <a:rPr lang="en-US" sz="1400" b="0" i="0" kern="1200" dirty="0">
                          <a:solidFill>
                            <a:srgbClr val="1D5271"/>
                          </a:solidFill>
                          <a:latin typeface="Arial Narrow" panose="020B0606020202030204" pitchFamily="34" charset="0"/>
                          <a:ea typeface="Arial" charset="0"/>
                          <a:cs typeface="Arial" charset="0"/>
                        </a:rPr>
                        <a:t> [I, A; ESCAT score: I-A], PD-L1 by IHC according to CPS [I, A] and MSI-H/</a:t>
                      </a:r>
                      <a:r>
                        <a:rPr lang="en-US" sz="1400" b="0" i="0" kern="1200" dirty="0" err="1">
                          <a:solidFill>
                            <a:srgbClr val="1D5271"/>
                          </a:solidFill>
                          <a:latin typeface="Arial Narrow" panose="020B0606020202030204" pitchFamily="34" charset="0"/>
                          <a:ea typeface="Arial" charset="0"/>
                          <a:cs typeface="Arial" charset="0"/>
                        </a:rPr>
                        <a:t>dMMR</a:t>
                      </a:r>
                      <a:r>
                        <a:rPr lang="en-US" sz="1400" b="0" i="0" kern="1200" dirty="0">
                          <a:solidFill>
                            <a:srgbClr val="1D5271"/>
                          </a:solidFill>
                          <a:latin typeface="Arial Narrow" panose="020B0606020202030204" pitchFamily="34" charset="0"/>
                          <a:ea typeface="Arial" charset="0"/>
                          <a:cs typeface="Arial" charset="0"/>
                        </a:rPr>
                        <a:t> [II, A; ESCAT score: I-B] are validated predictive biomarkers. Claudin 18.2 expression by IHC [I, A; ESCAT score: I-A] may be examined, if available</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I-II,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60000"/>
                      </a:srgbClr>
                    </a:solidFill>
                  </a:tcP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27E61C64-383E-4B2B-ED4B-2CB47AF29FEC}"/>
              </a:ext>
            </a:extLst>
          </p:cNvPr>
          <p:cNvSpPr txBox="1"/>
          <p:nvPr userDrawn="1"/>
        </p:nvSpPr>
        <p:spPr>
          <a:xfrm>
            <a:off x="6340510" y="6400801"/>
            <a:ext cx="539892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2024 ESMO. All rights reserved. https://www.esmo.org/living-guidelines/esmo-gastric-cancer-living-guideline</a:t>
            </a:r>
          </a:p>
        </p:txBody>
      </p:sp>
      <p:sp>
        <p:nvSpPr>
          <p:cNvPr id="5" name="TextBox 4">
            <a:extLst>
              <a:ext uri="{FF2B5EF4-FFF2-40B4-BE49-F238E27FC236}">
                <a16:creationId xmlns:a16="http://schemas.microsoft.com/office/drawing/2014/main" id="{ABE8B641-8850-A292-DDDF-0F4DCBA8E6D6}"/>
              </a:ext>
            </a:extLst>
          </p:cNvPr>
          <p:cNvSpPr txBox="1"/>
          <p:nvPr userDrawn="1"/>
        </p:nvSpPr>
        <p:spPr>
          <a:xfrm>
            <a:off x="578195" y="1272568"/>
            <a:ext cx="2866754" cy="400110"/>
          </a:xfrm>
          <a:prstGeom prst="rect">
            <a:avLst/>
          </a:prstGeom>
          <a:noFill/>
          <a:ln>
            <a:noFill/>
          </a:ln>
        </p:spPr>
        <p:txBody>
          <a:bodyPr wrap="square" rtlCol="0">
            <a:spAutoFit/>
          </a:bodyPr>
          <a:lstStyle/>
          <a:p>
            <a:r>
              <a:rPr lang="en-US" sz="1000" dirty="0">
                <a:solidFill>
                  <a:srgbClr val="1D5271"/>
                </a:solidFill>
                <a:latin typeface="Arial Narrow" panose="020B0606020202030204" pitchFamily="34" charset="0"/>
                <a:ea typeface="Arial" charset="0"/>
                <a:cs typeface="Arial" charset="0"/>
              </a:rPr>
              <a:t>ESMO Gastric Cancer Living Guideline</a:t>
            </a:r>
          </a:p>
          <a:p>
            <a:pPr algn="r"/>
            <a:r>
              <a:rPr lang="en-US" sz="1000" dirty="0">
                <a:solidFill>
                  <a:srgbClr val="1D5271"/>
                </a:solidFill>
                <a:latin typeface="Arial Narrow" panose="020B0606020202030204" pitchFamily="34" charset="0"/>
                <a:ea typeface="Arial" charset="0"/>
                <a:cs typeface="Arial" charset="0"/>
              </a:rPr>
              <a:t>v1.4 September 2024</a:t>
            </a:r>
          </a:p>
        </p:txBody>
      </p:sp>
    </p:spTree>
    <p:extLst>
      <p:ext uri="{BB962C8B-B14F-4D97-AF65-F5344CB8AC3E}">
        <p14:creationId xmlns:p14="http://schemas.microsoft.com/office/powerpoint/2010/main" val="21303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0BE5F2-447C-B5A9-973C-9BF3230CD25D}"/>
              </a:ext>
            </a:extLst>
          </p:cNvPr>
          <p:cNvSpPr txBox="1"/>
          <p:nvPr userDrawn="1"/>
        </p:nvSpPr>
        <p:spPr>
          <a:xfrm>
            <a:off x="686350" y="2056503"/>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Staging</a:t>
            </a:r>
          </a:p>
        </p:txBody>
      </p:sp>
      <p:graphicFrame>
        <p:nvGraphicFramePr>
          <p:cNvPr id="3" name="Table 2">
            <a:extLst>
              <a:ext uri="{FF2B5EF4-FFF2-40B4-BE49-F238E27FC236}">
                <a16:creationId xmlns:a16="http://schemas.microsoft.com/office/drawing/2014/main" id="{00EE7D74-07C9-0578-8586-687031CD606F}"/>
              </a:ext>
            </a:extLst>
          </p:cNvPr>
          <p:cNvGraphicFramePr>
            <a:graphicFrameLocks noGrp="1"/>
          </p:cNvGraphicFramePr>
          <p:nvPr userDrawn="1">
            <p:extLst>
              <p:ext uri="{D42A27DB-BD31-4B8C-83A1-F6EECF244321}">
                <p14:modId xmlns:p14="http://schemas.microsoft.com/office/powerpoint/2010/main" val="2225051126"/>
              </p:ext>
            </p:extLst>
          </p:nvPr>
        </p:nvGraphicFramePr>
        <p:xfrm>
          <a:off x="4049487" y="723900"/>
          <a:ext cx="7564318" cy="3431224"/>
        </p:xfrm>
        <a:graphic>
          <a:graphicData uri="http://schemas.openxmlformats.org/drawingml/2006/table">
            <a:tbl>
              <a:tblPr bandRow="1">
                <a:tableStyleId>{5C22544A-7EE6-4342-B048-85BDC9FD1C3A}</a:tableStyleId>
              </a:tblPr>
              <a:tblGrid>
                <a:gridCol w="6411136">
                  <a:extLst>
                    <a:ext uri="{9D8B030D-6E8A-4147-A177-3AD203B41FA5}">
                      <a16:colId xmlns:a16="http://schemas.microsoft.com/office/drawing/2014/main" val="20000"/>
                    </a:ext>
                  </a:extLst>
                </a:gridCol>
                <a:gridCol w="1153182">
                  <a:extLst>
                    <a:ext uri="{9D8B030D-6E8A-4147-A177-3AD203B41FA5}">
                      <a16:colId xmlns:a16="http://schemas.microsoft.com/office/drawing/2014/main" val="20001"/>
                    </a:ext>
                  </a:extLst>
                </a:gridCol>
              </a:tblGrid>
              <a:tr h="358984">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rgbClr val="1D5271"/>
                      </a:solidFill>
                      <a:prstDash val="sysDot"/>
                      <a:round/>
                      <a:headEnd type="none" w="med" len="med"/>
                      <a:tailEnd type="none" w="med" len="med"/>
                    </a:lnT>
                    <a:lnB w="3175" cap="flat" cmpd="sng" algn="ctr">
                      <a:solidFill>
                        <a:srgbClr val="1D5271"/>
                      </a:solidFill>
                      <a:prstDash val="sysDot"/>
                      <a:round/>
                      <a:headEnd type="none" w="med" len="med"/>
                      <a:tailEnd type="none" w="med" len="med"/>
                    </a:lnB>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no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lnB w="3175" cap="flat" cmpd="sng" algn="ctr">
                      <a:solidFill>
                        <a:srgbClr val="1D5271"/>
                      </a:solidFill>
                      <a:prstDash val="sysDot"/>
                      <a:round/>
                      <a:headEnd type="none" w="med" len="med"/>
                      <a:tailEnd type="none" w="med" len="med"/>
                    </a:lnB>
                    <a:solidFill>
                      <a:srgbClr val="1D5271"/>
                    </a:solidFill>
                  </a:tcPr>
                </a:tc>
                <a:extLst>
                  <a:ext uri="{0D108BD9-81ED-4DB2-BD59-A6C34878D82A}">
                    <a16:rowId xmlns:a16="http://schemas.microsoft.com/office/drawing/2014/main" val="10000"/>
                  </a:ext>
                </a:extLst>
              </a:tr>
              <a:tr h="361655">
                <a:tc>
                  <a:txBody>
                    <a:bodyPr/>
                    <a:lstStyle/>
                    <a:p>
                      <a:r>
                        <a:rPr lang="en-US" sz="1400" b="0" i="0" dirty="0">
                          <a:solidFill>
                            <a:srgbClr val="1D5271"/>
                          </a:solidFill>
                          <a:latin typeface="Arial Narrow" panose="020B0606020202030204" pitchFamily="34" charset="0"/>
                          <a:ea typeface="Arial" charset="0"/>
                          <a:cs typeface="Arial" charset="0"/>
                        </a:rPr>
                        <a:t>Initial staging and risk assessment should include physical examination, full and differential blood count, liver and renal function tests, endoscopy and contrast-enhanced CT scan of the thorax, abdomen ± pelvis</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D1EBEC">
                        <a:alpha val="60000"/>
                      </a:srgbClr>
                    </a:solidFill>
                  </a:tcPr>
                </a:tc>
                <a:extLst>
                  <a:ext uri="{0D108BD9-81ED-4DB2-BD59-A6C34878D82A}">
                    <a16:rowId xmlns:a16="http://schemas.microsoft.com/office/drawing/2014/main" val="10001"/>
                  </a:ext>
                </a:extLst>
              </a:tr>
              <a:tr h="370237">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FDG–PET–CT is not routinely recommended </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III, C</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Diagnostic laparoscopy and peritoneal washings for cytology are recommended for patients with </a:t>
                      </a:r>
                      <a:r>
                        <a:rPr lang="en-US" sz="1400" b="0" i="0" kern="1200" dirty="0" err="1">
                          <a:solidFill>
                            <a:srgbClr val="1D5271"/>
                          </a:solidFill>
                          <a:latin typeface="Arial Narrow" panose="020B0606020202030204" pitchFamily="34" charset="0"/>
                          <a:ea typeface="Arial" charset="0"/>
                          <a:cs typeface="Arial" charset="0"/>
                        </a:rPr>
                        <a:t>resectable</a:t>
                      </a:r>
                      <a:r>
                        <a:rPr lang="en-US" sz="1400" b="0" i="0" kern="1200" dirty="0">
                          <a:solidFill>
                            <a:srgbClr val="1D5271"/>
                          </a:solidFill>
                          <a:latin typeface="Arial Narrow" panose="020B0606020202030204" pitchFamily="34" charset="0"/>
                          <a:ea typeface="Arial" charset="0"/>
                          <a:cs typeface="Arial" charset="0"/>
                        </a:rPr>
                        <a:t> gastric cancer who are also candidates for peri-operative </a:t>
                      </a:r>
                      <a:r>
                        <a:rPr lang="en-US" sz="1400" b="0" i="0" kern="1200" dirty="0" err="1">
                          <a:solidFill>
                            <a:srgbClr val="1D5271"/>
                          </a:solidFill>
                          <a:latin typeface="Arial Narrow" panose="020B0606020202030204" pitchFamily="34" charset="0"/>
                          <a:ea typeface="Arial" charset="0"/>
                          <a:cs typeface="Arial" charset="0"/>
                        </a:rPr>
                        <a:t>ChT</a:t>
                      </a:r>
                      <a:r>
                        <a:rPr lang="en-US" sz="1400" b="0" i="0" kern="1200" dirty="0">
                          <a:solidFill>
                            <a:srgbClr val="1D5271"/>
                          </a:solidFill>
                          <a:latin typeface="Arial Narrow" panose="020B0606020202030204" pitchFamily="34" charset="0"/>
                          <a:ea typeface="Arial" charset="0"/>
                          <a:cs typeface="Arial" charset="0"/>
                        </a:rPr>
                        <a:t>. Patients with CY+ are uncertain candidates for curatively-intended surgical resection</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332111">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The TNM stage should be recorded according to the 8th edition of the AJCC/UICC staging manual </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319A410F-1C9E-854C-F958-C063B02351A2}"/>
              </a:ext>
            </a:extLst>
          </p:cNvPr>
          <p:cNvSpPr txBox="1"/>
          <p:nvPr userDrawn="1"/>
        </p:nvSpPr>
        <p:spPr>
          <a:xfrm>
            <a:off x="6340510" y="6400801"/>
            <a:ext cx="539892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2024 ESMO. All rights reserved. https://www.esmo.org/living-guidelines/esmo-gastric-cancer-living-guideline</a:t>
            </a:r>
          </a:p>
        </p:txBody>
      </p:sp>
      <p:sp>
        <p:nvSpPr>
          <p:cNvPr id="5" name="TextBox 4">
            <a:extLst>
              <a:ext uri="{FF2B5EF4-FFF2-40B4-BE49-F238E27FC236}">
                <a16:creationId xmlns:a16="http://schemas.microsoft.com/office/drawing/2014/main" id="{1EB2C7AD-5EBD-4529-E6BD-7A322769197C}"/>
              </a:ext>
            </a:extLst>
          </p:cNvPr>
          <p:cNvSpPr txBox="1"/>
          <p:nvPr userDrawn="1"/>
        </p:nvSpPr>
        <p:spPr>
          <a:xfrm>
            <a:off x="578195" y="1272568"/>
            <a:ext cx="2866754" cy="400110"/>
          </a:xfrm>
          <a:prstGeom prst="rect">
            <a:avLst/>
          </a:prstGeom>
          <a:noFill/>
          <a:ln>
            <a:noFill/>
          </a:ln>
        </p:spPr>
        <p:txBody>
          <a:bodyPr wrap="square" rtlCol="0">
            <a:spAutoFit/>
          </a:bodyPr>
          <a:lstStyle/>
          <a:p>
            <a:r>
              <a:rPr lang="en-US" sz="1000" dirty="0">
                <a:solidFill>
                  <a:srgbClr val="1D5271"/>
                </a:solidFill>
                <a:latin typeface="Arial Narrow" panose="020B0606020202030204" pitchFamily="34" charset="0"/>
                <a:ea typeface="Arial" charset="0"/>
                <a:cs typeface="Arial" charset="0"/>
              </a:rPr>
              <a:t>ESMO Gastric Cancer Living Guideline</a:t>
            </a:r>
          </a:p>
          <a:p>
            <a:pPr algn="r"/>
            <a:r>
              <a:rPr lang="en-US" sz="1000" dirty="0">
                <a:solidFill>
                  <a:srgbClr val="1D5271"/>
                </a:solidFill>
                <a:latin typeface="Arial Narrow" panose="020B0606020202030204" pitchFamily="34" charset="0"/>
                <a:ea typeface="Arial" charset="0"/>
                <a:cs typeface="Arial" charset="0"/>
              </a:rPr>
              <a:t>v1.4 September 2024</a:t>
            </a:r>
          </a:p>
        </p:txBody>
      </p:sp>
    </p:spTree>
    <p:extLst>
      <p:ext uri="{BB962C8B-B14F-4D97-AF65-F5344CB8AC3E}">
        <p14:creationId xmlns:p14="http://schemas.microsoft.com/office/powerpoint/2010/main" val="77782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BCED1D-8F8D-4D6E-6EC1-3FBC5F421BE6}"/>
              </a:ext>
            </a:extLst>
          </p:cNvPr>
          <p:cNvSpPr txBox="1"/>
          <p:nvPr userDrawn="1"/>
        </p:nvSpPr>
        <p:spPr>
          <a:xfrm>
            <a:off x="693176" y="2051196"/>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Staging</a:t>
            </a:r>
            <a:endParaRPr lang="en-US" sz="2800" b="1" dirty="0">
              <a:solidFill>
                <a:srgbClr val="1D5271"/>
              </a:solidFill>
              <a:latin typeface="Arial Narrow" panose="020B0606020202030204" pitchFamily="34" charset="0"/>
              <a:ea typeface="Arial" charset="0"/>
              <a:cs typeface="Arial" charset="0"/>
            </a:endParaRPr>
          </a:p>
        </p:txBody>
      </p:sp>
      <p:graphicFrame>
        <p:nvGraphicFramePr>
          <p:cNvPr id="3" name="Table 2">
            <a:extLst>
              <a:ext uri="{FF2B5EF4-FFF2-40B4-BE49-F238E27FC236}">
                <a16:creationId xmlns:a16="http://schemas.microsoft.com/office/drawing/2014/main" id="{A04C695D-CD03-8092-2146-8B2ED0B61895}"/>
              </a:ext>
            </a:extLst>
          </p:cNvPr>
          <p:cNvGraphicFramePr>
            <a:graphicFrameLocks noGrp="1"/>
          </p:cNvGraphicFramePr>
          <p:nvPr userDrawn="1">
            <p:extLst>
              <p:ext uri="{D42A27DB-BD31-4B8C-83A1-F6EECF244321}">
                <p14:modId xmlns:p14="http://schemas.microsoft.com/office/powerpoint/2010/main" val="721632514"/>
              </p:ext>
            </p:extLst>
          </p:nvPr>
        </p:nvGraphicFramePr>
        <p:xfrm>
          <a:off x="4049486" y="723900"/>
          <a:ext cx="7564319" cy="5633388"/>
        </p:xfrm>
        <a:graphic>
          <a:graphicData uri="http://schemas.openxmlformats.org/drawingml/2006/table">
            <a:tbl>
              <a:tblPr bandRow="1">
                <a:tableStyleId>{5C22544A-7EE6-4342-B048-85BDC9FD1C3A}</a:tableStyleId>
              </a:tblPr>
              <a:tblGrid>
                <a:gridCol w="2420415">
                  <a:extLst>
                    <a:ext uri="{9D8B030D-6E8A-4147-A177-3AD203B41FA5}">
                      <a16:colId xmlns:a16="http://schemas.microsoft.com/office/drawing/2014/main" val="20000"/>
                    </a:ext>
                  </a:extLst>
                </a:gridCol>
                <a:gridCol w="5143904">
                  <a:extLst>
                    <a:ext uri="{9D8B030D-6E8A-4147-A177-3AD203B41FA5}">
                      <a16:colId xmlns:a16="http://schemas.microsoft.com/office/drawing/2014/main" val="20001"/>
                    </a:ext>
                  </a:extLst>
                </a:gridCol>
              </a:tblGrid>
              <a:tr h="342348">
                <a:tc>
                  <a:txBody>
                    <a:bodyPr/>
                    <a:lstStyle/>
                    <a:p>
                      <a:pPr lvl="0"/>
                      <a:r>
                        <a:rPr lang="en-US" sz="1400" b="1" i="0" dirty="0">
                          <a:solidFill>
                            <a:schemeClr val="bg1"/>
                          </a:solidFill>
                          <a:latin typeface="Arial Narrow" panose="020B0606020202030204" pitchFamily="34" charset="0"/>
                          <a:ea typeface="Arial" charset="0"/>
                          <a:cs typeface="Arial" charset="0"/>
                        </a:rPr>
                        <a:t>Procedure</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a:solidFill>
                            <a:schemeClr val="bg1"/>
                          </a:solidFill>
                          <a:latin typeface="Arial Narrow" panose="020B0606020202030204" pitchFamily="34" charset="0"/>
                          <a:ea typeface="Arial" charset="0"/>
                          <a:cs typeface="Arial" charset="0"/>
                        </a:rPr>
                        <a:t>Purpose</a:t>
                      </a: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501295">
                <a:tc>
                  <a:txBody>
                    <a:bodyPr/>
                    <a:lstStyle/>
                    <a:p>
                      <a:r>
                        <a:rPr lang="en-US" sz="1400" b="0" i="0" dirty="0">
                          <a:solidFill>
                            <a:srgbClr val="1D5271"/>
                          </a:solidFill>
                          <a:latin typeface="Arial Narrow" panose="020B0606020202030204" pitchFamily="34" charset="0"/>
                          <a:ea typeface="Arial" charset="0"/>
                          <a:cs typeface="Arial" charset="0"/>
                        </a:rPr>
                        <a:t>FBC</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l">
                        <a:buFont typeface="Calibri" panose="020F0502020204030204" pitchFamily="34" charset="0"/>
                        <a:buNone/>
                      </a:pPr>
                      <a:r>
                        <a:rPr lang="en-US" sz="1400" b="0" i="0" kern="1200" dirty="0">
                          <a:solidFill>
                            <a:srgbClr val="1D5271"/>
                          </a:solidFill>
                          <a:latin typeface="Arial Narrow" panose="020B0606020202030204" pitchFamily="34" charset="0"/>
                          <a:ea typeface="Arial" charset="0"/>
                          <a:cs typeface="Arial" charset="0"/>
                        </a:rPr>
                        <a:t>Assess for iron deficiency </a:t>
                      </a:r>
                      <a:r>
                        <a:rPr lang="en-US" sz="1400" b="0" i="0" kern="1200" dirty="0" err="1">
                          <a:solidFill>
                            <a:srgbClr val="1D5271"/>
                          </a:solidFill>
                          <a:latin typeface="Arial Narrow" panose="020B0606020202030204" pitchFamily="34" charset="0"/>
                          <a:ea typeface="Arial" charset="0"/>
                          <a:cs typeface="Arial" charset="0"/>
                        </a:rPr>
                        <a:t>anaemia</a:t>
                      </a:r>
                      <a:endParaRPr lang="en-US" sz="1400" b="0" i="0" kern="120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714628">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400" b="0" i="0" dirty="0">
                          <a:solidFill>
                            <a:srgbClr val="1D5271"/>
                          </a:solidFill>
                          <a:latin typeface="Arial Narrow" panose="020B0606020202030204" pitchFamily="34" charset="0"/>
                          <a:ea typeface="Arial" charset="0"/>
                          <a:cs typeface="Arial" charset="0"/>
                        </a:rPr>
                        <a:t>Renal and liver function</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l">
                        <a:buFont typeface="Calibri" panose="020F0502020204030204" pitchFamily="34" charset="0"/>
                        <a:buNone/>
                      </a:pPr>
                      <a:r>
                        <a:rPr lang="en-US" sz="1400" b="0" i="0" dirty="0">
                          <a:solidFill>
                            <a:srgbClr val="1D5271"/>
                          </a:solidFill>
                          <a:latin typeface="Arial Narrow" panose="020B0606020202030204" pitchFamily="34" charset="0"/>
                          <a:ea typeface="Arial" charset="0"/>
                          <a:cs typeface="Arial" charset="0"/>
                        </a:rPr>
                        <a:t>Assess renal and liver function to determine appropriate therapeutic options</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7146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Endoscopy and biopsy</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l">
                        <a:buFont typeface="Calibri" panose="020F0502020204030204" pitchFamily="34" charset="0"/>
                        <a:buNone/>
                      </a:pPr>
                      <a:r>
                        <a:rPr lang="en-US" sz="1400" b="0" i="0" dirty="0">
                          <a:solidFill>
                            <a:srgbClr val="1D5271"/>
                          </a:solidFill>
                          <a:latin typeface="Arial Narrow" panose="020B0606020202030204" pitchFamily="34" charset="0"/>
                          <a:ea typeface="Arial" charset="0"/>
                          <a:cs typeface="Arial" charset="0"/>
                        </a:rPr>
                        <a:t>Obtain tissue for diagnosis, histological classification and molecular biomarkers, e.g. HER2 status</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714628">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CT of thorax + abdomen ± pelvis</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l">
                        <a:buFont typeface="Calibri" panose="020F0502020204030204" pitchFamily="34" charset="0"/>
                        <a:buNone/>
                      </a:pPr>
                      <a:r>
                        <a:rPr lang="en-US" sz="1400" b="0" i="0" dirty="0">
                          <a:solidFill>
                            <a:srgbClr val="1D5271"/>
                          </a:solidFill>
                          <a:latin typeface="Arial Narrow" panose="020B0606020202030204" pitchFamily="34" charset="0"/>
                          <a:ea typeface="Arial" charset="0"/>
                          <a:cs typeface="Arial" charset="0"/>
                        </a:rPr>
                        <a:t>Staging of </a:t>
                      </a:r>
                      <a:r>
                        <a:rPr lang="en-US" sz="1400" b="0" i="0" dirty="0" err="1">
                          <a:solidFill>
                            <a:srgbClr val="1D5271"/>
                          </a:solidFill>
                          <a:latin typeface="Arial Narrow" panose="020B0606020202030204" pitchFamily="34" charset="0"/>
                          <a:ea typeface="Arial" charset="0"/>
                          <a:cs typeface="Arial" charset="0"/>
                        </a:rPr>
                        <a:t>tumour</a:t>
                      </a:r>
                      <a:r>
                        <a:rPr lang="en-US" sz="1400" b="0" i="0" dirty="0">
                          <a:solidFill>
                            <a:srgbClr val="1D5271"/>
                          </a:solidFill>
                          <a:latin typeface="Arial Narrow" panose="020B0606020202030204" pitchFamily="34" charset="0"/>
                          <a:ea typeface="Arial" charset="0"/>
                          <a:cs typeface="Arial" charset="0"/>
                        </a:rPr>
                        <a:t> – to detect local/distant lymphadenopathy </a:t>
                      </a:r>
                      <a:br>
                        <a:rPr lang="en-US" sz="1400" b="0" i="0" dirty="0">
                          <a:solidFill>
                            <a:srgbClr val="1D5271"/>
                          </a:solidFill>
                          <a:latin typeface="Arial Narrow" panose="020B0606020202030204" pitchFamily="34" charset="0"/>
                          <a:ea typeface="Arial" charset="0"/>
                          <a:cs typeface="Arial" charset="0"/>
                        </a:rPr>
                      </a:br>
                      <a:r>
                        <a:rPr lang="en-US" sz="1400" b="0" i="0" dirty="0">
                          <a:solidFill>
                            <a:srgbClr val="1D5271"/>
                          </a:solidFill>
                          <a:latin typeface="Arial Narrow" panose="020B0606020202030204" pitchFamily="34" charset="0"/>
                          <a:ea typeface="Arial" charset="0"/>
                          <a:cs typeface="Arial" charset="0"/>
                        </a:rPr>
                        <a:t>and metastatic disease or ascites</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7146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EUS</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l">
                        <a:buFont typeface="Calibri" panose="020F0502020204030204" pitchFamily="34" charset="0"/>
                        <a:buNone/>
                      </a:pPr>
                      <a:r>
                        <a:rPr lang="en-US" sz="1400" b="0" i="0" dirty="0">
                          <a:solidFill>
                            <a:srgbClr val="1D5271"/>
                          </a:solidFill>
                          <a:latin typeface="Arial Narrow" panose="020B0606020202030204" pitchFamily="34" charset="0"/>
                          <a:ea typeface="Arial" charset="0"/>
                          <a:cs typeface="Arial" charset="0"/>
                        </a:rPr>
                        <a:t>Accurate assessment of T and N stage in potentially operable </a:t>
                      </a:r>
                      <a:r>
                        <a:rPr lang="en-US" sz="1400" b="0" i="0" dirty="0" err="1">
                          <a:solidFill>
                            <a:srgbClr val="1D5271"/>
                          </a:solidFill>
                          <a:latin typeface="Arial Narrow" panose="020B0606020202030204" pitchFamily="34" charset="0"/>
                          <a:ea typeface="Arial" charset="0"/>
                          <a:cs typeface="Arial" charset="0"/>
                        </a:rPr>
                        <a:t>tumours</a:t>
                      </a:r>
                      <a:endParaRPr lang="en-US" sz="1400" b="0" i="0" dirty="0">
                        <a:solidFill>
                          <a:srgbClr val="1D5271"/>
                        </a:solidFill>
                        <a:latin typeface="Arial Narrow" panose="020B0606020202030204" pitchFamily="34" charset="0"/>
                        <a:ea typeface="Arial" charset="0"/>
                        <a:cs typeface="Arial" charset="0"/>
                      </a:endParaRPr>
                    </a:p>
                    <a:p>
                      <a:pPr marL="0" indent="0" algn="l">
                        <a:buFont typeface="Calibri" panose="020F0502020204030204" pitchFamily="34" charset="0"/>
                        <a:buNone/>
                      </a:pPr>
                      <a:r>
                        <a:rPr lang="en-US" sz="1400" b="0" i="0" dirty="0">
                          <a:solidFill>
                            <a:srgbClr val="1D5271"/>
                          </a:solidFill>
                          <a:latin typeface="Arial Narrow" panose="020B0606020202030204" pitchFamily="34" charset="0"/>
                          <a:ea typeface="Arial" charset="0"/>
                          <a:cs typeface="Arial" charset="0"/>
                        </a:rPr>
                        <a:t>Determine the proximal and distal extent of </a:t>
                      </a:r>
                      <a:r>
                        <a:rPr lang="en-US" sz="1400" b="0" i="0" dirty="0" err="1">
                          <a:solidFill>
                            <a:srgbClr val="1D5271"/>
                          </a:solidFill>
                          <a:latin typeface="Arial Narrow" panose="020B0606020202030204" pitchFamily="34" charset="0"/>
                          <a:ea typeface="Arial" charset="0"/>
                          <a:cs typeface="Arial" charset="0"/>
                        </a:rPr>
                        <a:t>tumour</a:t>
                      </a:r>
                      <a:endParaRPr lang="en-US"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5"/>
                  </a:ext>
                </a:extLst>
              </a:tr>
              <a:tr h="5012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Laparoscopy + washings</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F1F9F9"/>
                    </a:solidFill>
                  </a:tcPr>
                </a:tc>
                <a:tc>
                  <a:txBody>
                    <a:bodyPr/>
                    <a:lstStyle/>
                    <a:p>
                      <a:pPr marL="0" indent="0" algn="l">
                        <a:buFont typeface="Calibri" panose="020F0502020204030204" pitchFamily="34" charset="0"/>
                        <a:buNone/>
                      </a:pPr>
                      <a:r>
                        <a:rPr lang="en-US" sz="1400" b="0" i="0" dirty="0">
                          <a:solidFill>
                            <a:srgbClr val="1D5271"/>
                          </a:solidFill>
                          <a:latin typeface="Arial Narrow" panose="020B0606020202030204" pitchFamily="34" charset="0"/>
                          <a:ea typeface="Arial" charset="0"/>
                          <a:cs typeface="Arial" charset="0"/>
                        </a:rPr>
                        <a:t>Exclude occult metastatic disease involving peritoneum/diaphragm</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F1F9F9"/>
                    </a:solidFill>
                  </a:tcPr>
                </a:tc>
                <a:extLst>
                  <a:ext uri="{0D108BD9-81ED-4DB2-BD59-A6C34878D82A}">
                    <a16:rowId xmlns:a16="http://schemas.microsoft.com/office/drawing/2014/main" val="2742615535"/>
                  </a:ext>
                </a:extLst>
              </a:tr>
              <a:tr h="7146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PET, if available</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E3F3F4"/>
                    </a:solidFill>
                  </a:tcPr>
                </a:tc>
                <a:tc>
                  <a:txBody>
                    <a:bodyPr/>
                    <a:lstStyle/>
                    <a:p>
                      <a:pPr marL="0" indent="0" algn="l">
                        <a:buFont typeface="Calibri" panose="020F0502020204030204" pitchFamily="34" charset="0"/>
                        <a:buNone/>
                      </a:pPr>
                      <a:r>
                        <a:rPr lang="en-US" sz="1400" b="0" i="0" dirty="0">
                          <a:solidFill>
                            <a:srgbClr val="1D5271"/>
                          </a:solidFill>
                          <a:latin typeface="Arial Narrow" panose="020B0606020202030204" pitchFamily="34" charset="0"/>
                          <a:ea typeface="Arial" charset="0"/>
                          <a:cs typeface="Arial" charset="0"/>
                        </a:rPr>
                        <a:t>May improve detection of occult metastatic disease in some cases. Often negative in diffuse-type gastric cancer</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E3F3F4"/>
                    </a:solidFill>
                  </a:tcPr>
                </a:tc>
                <a:extLst>
                  <a:ext uri="{0D108BD9-81ED-4DB2-BD59-A6C34878D82A}">
                    <a16:rowId xmlns:a16="http://schemas.microsoft.com/office/drawing/2014/main" val="3218033820"/>
                  </a:ext>
                </a:extLst>
              </a:tr>
              <a:tr h="7146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Assessment of nutritional status</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F1F9F9"/>
                    </a:solidFill>
                  </a:tcPr>
                </a:tc>
                <a:tc>
                  <a:txBody>
                    <a:bodyPr/>
                    <a:lstStyle/>
                    <a:p>
                      <a:pPr marL="0" indent="0" algn="l">
                        <a:buFont typeface="Calibri" panose="020F0502020204030204" pitchFamily="34" charset="0"/>
                        <a:buNone/>
                      </a:pPr>
                      <a:r>
                        <a:rPr lang="en-US" sz="1400" b="0" i="0" dirty="0">
                          <a:solidFill>
                            <a:srgbClr val="1D5271"/>
                          </a:solidFill>
                          <a:latin typeface="Arial Narrow" panose="020B0606020202030204" pitchFamily="34" charset="0"/>
                          <a:ea typeface="Arial" charset="0"/>
                          <a:cs typeface="Arial" charset="0"/>
                        </a:rPr>
                        <a:t>May detect relevant dietary and nutritional deficiencies in both </a:t>
                      </a:r>
                      <a:r>
                        <a:rPr lang="en-US" sz="1400" b="0" i="0" dirty="0" err="1">
                          <a:solidFill>
                            <a:srgbClr val="1D5271"/>
                          </a:solidFill>
                          <a:latin typeface="Arial Narrow" panose="020B0606020202030204" pitchFamily="34" charset="0"/>
                          <a:ea typeface="Arial" charset="0"/>
                          <a:cs typeface="Arial" charset="0"/>
                        </a:rPr>
                        <a:t>localised</a:t>
                      </a:r>
                      <a:r>
                        <a:rPr lang="en-US" sz="1400" b="0" i="0" dirty="0">
                          <a:solidFill>
                            <a:srgbClr val="1D5271"/>
                          </a:solidFill>
                          <a:latin typeface="Arial Narrow" panose="020B0606020202030204" pitchFamily="34" charset="0"/>
                          <a:ea typeface="Arial" charset="0"/>
                          <a:cs typeface="Arial" charset="0"/>
                        </a:rPr>
                        <a:t> and advanced disease settings</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F1F9F9"/>
                    </a:solidFill>
                  </a:tcPr>
                </a:tc>
                <a:extLst>
                  <a:ext uri="{0D108BD9-81ED-4DB2-BD59-A6C34878D82A}">
                    <a16:rowId xmlns:a16="http://schemas.microsoft.com/office/drawing/2014/main" val="3812605010"/>
                  </a:ext>
                </a:extLst>
              </a:tr>
            </a:tbl>
          </a:graphicData>
        </a:graphic>
      </p:graphicFrame>
      <p:sp>
        <p:nvSpPr>
          <p:cNvPr id="4" name="TextBox 3">
            <a:extLst>
              <a:ext uri="{FF2B5EF4-FFF2-40B4-BE49-F238E27FC236}">
                <a16:creationId xmlns:a16="http://schemas.microsoft.com/office/drawing/2014/main" id="{E963F96B-96B7-82F4-B3C2-DDE32200B4F5}"/>
              </a:ext>
            </a:extLst>
          </p:cNvPr>
          <p:cNvSpPr txBox="1"/>
          <p:nvPr userDrawn="1"/>
        </p:nvSpPr>
        <p:spPr>
          <a:xfrm>
            <a:off x="6340510" y="6400801"/>
            <a:ext cx="539892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2024 ESMO. All rights reserved. https://www.esmo.org/living-guidelines/esmo-gastric-cancer-living-guideline</a:t>
            </a:r>
          </a:p>
        </p:txBody>
      </p:sp>
      <p:sp>
        <p:nvSpPr>
          <p:cNvPr id="5" name="TextBox 4">
            <a:extLst>
              <a:ext uri="{FF2B5EF4-FFF2-40B4-BE49-F238E27FC236}">
                <a16:creationId xmlns:a16="http://schemas.microsoft.com/office/drawing/2014/main" id="{1DBD3B2E-BF69-FE81-852D-358D2F882ED4}"/>
              </a:ext>
            </a:extLst>
          </p:cNvPr>
          <p:cNvSpPr txBox="1"/>
          <p:nvPr userDrawn="1"/>
        </p:nvSpPr>
        <p:spPr>
          <a:xfrm>
            <a:off x="578195" y="1272568"/>
            <a:ext cx="2866754" cy="400110"/>
          </a:xfrm>
          <a:prstGeom prst="rect">
            <a:avLst/>
          </a:prstGeom>
          <a:noFill/>
          <a:ln>
            <a:noFill/>
          </a:ln>
        </p:spPr>
        <p:txBody>
          <a:bodyPr wrap="square" rtlCol="0">
            <a:spAutoFit/>
          </a:bodyPr>
          <a:lstStyle/>
          <a:p>
            <a:r>
              <a:rPr lang="en-US" sz="1000" dirty="0">
                <a:solidFill>
                  <a:srgbClr val="1D5271"/>
                </a:solidFill>
                <a:latin typeface="Arial Narrow" panose="020B0606020202030204" pitchFamily="34" charset="0"/>
                <a:ea typeface="Arial" charset="0"/>
                <a:cs typeface="Arial" charset="0"/>
              </a:rPr>
              <a:t>ESMO Gastric Cancer Living Guideline</a:t>
            </a:r>
          </a:p>
          <a:p>
            <a:pPr algn="r"/>
            <a:r>
              <a:rPr lang="en-US" sz="1000" dirty="0">
                <a:solidFill>
                  <a:srgbClr val="1D5271"/>
                </a:solidFill>
                <a:latin typeface="Arial Narrow" panose="020B0606020202030204" pitchFamily="34" charset="0"/>
                <a:ea typeface="Arial" charset="0"/>
                <a:cs typeface="Arial" charset="0"/>
              </a:rPr>
              <a:t>v1.4 September 2024</a:t>
            </a:r>
          </a:p>
        </p:txBody>
      </p:sp>
      <p:sp>
        <p:nvSpPr>
          <p:cNvPr id="6" name="TextBox 5">
            <a:extLst>
              <a:ext uri="{FF2B5EF4-FFF2-40B4-BE49-F238E27FC236}">
                <a16:creationId xmlns:a16="http://schemas.microsoft.com/office/drawing/2014/main" id="{34C186E2-828E-ACCD-976C-C28C80736899}"/>
              </a:ext>
            </a:extLst>
          </p:cNvPr>
          <p:cNvSpPr txBox="1"/>
          <p:nvPr userDrawn="1"/>
        </p:nvSpPr>
        <p:spPr>
          <a:xfrm>
            <a:off x="673512" y="2498374"/>
            <a:ext cx="2689120" cy="830997"/>
          </a:xfrm>
          <a:prstGeom prst="rect">
            <a:avLst/>
          </a:prstGeom>
          <a:noFill/>
        </p:spPr>
        <p:txBody>
          <a:bodyPr wrap="square" rtlCol="0">
            <a:spAutoFit/>
          </a:bodyPr>
          <a:lstStyle/>
          <a:p>
            <a:r>
              <a:rPr lang="en-US" sz="1600" dirty="0">
                <a:solidFill>
                  <a:srgbClr val="1D5271"/>
                </a:solidFill>
                <a:latin typeface="Arial Narrow" panose="020B0606020202030204" pitchFamily="34" charset="0"/>
                <a:ea typeface="Arial" charset="0"/>
                <a:cs typeface="Arial" charset="0"/>
              </a:rPr>
              <a:t>Diagnostic and Staging Investigations </a:t>
            </a:r>
            <a:br>
              <a:rPr lang="en-US" sz="1600" dirty="0">
                <a:solidFill>
                  <a:srgbClr val="1D5271"/>
                </a:solidFill>
                <a:latin typeface="Arial Narrow" panose="020B0606020202030204" pitchFamily="34" charset="0"/>
                <a:ea typeface="Arial" charset="0"/>
                <a:cs typeface="Arial" charset="0"/>
              </a:rPr>
            </a:br>
            <a:r>
              <a:rPr lang="en-US" sz="1600" dirty="0">
                <a:solidFill>
                  <a:srgbClr val="1D5271"/>
                </a:solidFill>
                <a:latin typeface="Arial Narrow" panose="020B0606020202030204" pitchFamily="34" charset="0"/>
                <a:ea typeface="Arial" charset="0"/>
                <a:cs typeface="Arial" charset="0"/>
              </a:rPr>
              <a:t>in Gastric Cancer</a:t>
            </a:r>
          </a:p>
        </p:txBody>
      </p:sp>
    </p:spTree>
    <p:extLst>
      <p:ext uri="{BB962C8B-B14F-4D97-AF65-F5344CB8AC3E}">
        <p14:creationId xmlns:p14="http://schemas.microsoft.com/office/powerpoint/2010/main" val="3839847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 name="Picture 1" descr="A diagram of a cancer patient&#10;&#10;Description automatically generated">
            <a:extLst>
              <a:ext uri="{FF2B5EF4-FFF2-40B4-BE49-F238E27FC236}">
                <a16:creationId xmlns:a16="http://schemas.microsoft.com/office/drawing/2014/main" id="{C92AAA1B-8887-F9C6-9BFC-DEC94B5EF4FB}"/>
              </a:ext>
            </a:extLst>
          </p:cNvPr>
          <p:cNvPicPr>
            <a:picLocks noChangeAspect="1"/>
          </p:cNvPicPr>
          <p:nvPr userDrawn="1"/>
        </p:nvPicPr>
        <p:blipFill>
          <a:blip r:embed="rId2">
            <a:extLst>
              <a:ext uri="{28A0092B-C50C-407E-A947-70E740481C1C}">
                <a14:useLocalDpi xmlns:a14="http://schemas.microsoft.com/office/drawing/2010/main" val="0"/>
              </a:ext>
            </a:extLst>
          </a:blip>
          <a:srcRect l="21131" r="7580" b="8260"/>
          <a:stretch/>
        </p:blipFill>
        <p:spPr>
          <a:xfrm>
            <a:off x="5171768" y="263913"/>
            <a:ext cx="6567668" cy="5979571"/>
          </a:xfrm>
          <a:prstGeom prst="rect">
            <a:avLst/>
          </a:prstGeom>
        </p:spPr>
      </p:pic>
      <p:sp>
        <p:nvSpPr>
          <p:cNvPr id="3" name="TextBox 2">
            <a:extLst>
              <a:ext uri="{FF2B5EF4-FFF2-40B4-BE49-F238E27FC236}">
                <a16:creationId xmlns:a16="http://schemas.microsoft.com/office/drawing/2014/main" id="{7C115C93-25DB-5A7F-0AAC-B80F5959E1AA}"/>
              </a:ext>
            </a:extLst>
          </p:cNvPr>
          <p:cNvSpPr txBox="1"/>
          <p:nvPr userDrawn="1"/>
        </p:nvSpPr>
        <p:spPr>
          <a:xfrm>
            <a:off x="683344" y="2056338"/>
            <a:ext cx="3755680" cy="461665"/>
          </a:xfrm>
          <a:prstGeom prst="rect">
            <a:avLst/>
          </a:prstGeom>
          <a:noFill/>
        </p:spPr>
        <p:txBody>
          <a:bodyPr wrap="square" rtlCol="0">
            <a:spAutoFit/>
          </a:bodyPr>
          <a:lstStyle/>
          <a:p>
            <a:r>
              <a:rPr lang="en-US" sz="2400" b="1" dirty="0" err="1">
                <a:solidFill>
                  <a:srgbClr val="1D5271"/>
                </a:solidFill>
                <a:latin typeface="Arial Narrow" panose="020B0606020202030204" pitchFamily="34" charset="0"/>
                <a:ea typeface="Arial" charset="0"/>
                <a:cs typeface="Arial" charset="0"/>
              </a:rPr>
              <a:t>Localised</a:t>
            </a:r>
            <a:r>
              <a:rPr lang="en-US" sz="2400" b="1" dirty="0">
                <a:solidFill>
                  <a:srgbClr val="1D5271"/>
                </a:solidFill>
                <a:latin typeface="Arial Narrow" panose="020B0606020202030204" pitchFamily="34" charset="0"/>
                <a:ea typeface="Arial" charset="0"/>
                <a:cs typeface="Arial" charset="0"/>
              </a:rPr>
              <a:t> Gastric Cancer</a:t>
            </a:r>
          </a:p>
        </p:txBody>
      </p:sp>
      <p:sp>
        <p:nvSpPr>
          <p:cNvPr id="4" name="TextBox 3">
            <a:extLst>
              <a:ext uri="{FF2B5EF4-FFF2-40B4-BE49-F238E27FC236}">
                <a16:creationId xmlns:a16="http://schemas.microsoft.com/office/drawing/2014/main" id="{40E1AE34-EEFF-9E82-D66E-0B00E0E0FD06}"/>
              </a:ext>
            </a:extLst>
          </p:cNvPr>
          <p:cNvSpPr txBox="1"/>
          <p:nvPr userDrawn="1"/>
        </p:nvSpPr>
        <p:spPr>
          <a:xfrm>
            <a:off x="6340510" y="6400801"/>
            <a:ext cx="539892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2024 ESMO. All rights reserved. https://www.esmo.org/living-guidelines/esmo-gastric-cancer-living-guideline</a:t>
            </a:r>
          </a:p>
        </p:txBody>
      </p:sp>
      <p:sp>
        <p:nvSpPr>
          <p:cNvPr id="5" name="TextBox 4">
            <a:extLst>
              <a:ext uri="{FF2B5EF4-FFF2-40B4-BE49-F238E27FC236}">
                <a16:creationId xmlns:a16="http://schemas.microsoft.com/office/drawing/2014/main" id="{329D101F-ED3C-1D4E-9BB3-5CA3E7D156A2}"/>
              </a:ext>
            </a:extLst>
          </p:cNvPr>
          <p:cNvSpPr txBox="1"/>
          <p:nvPr userDrawn="1"/>
        </p:nvSpPr>
        <p:spPr>
          <a:xfrm>
            <a:off x="578195" y="1272568"/>
            <a:ext cx="2866754" cy="400110"/>
          </a:xfrm>
          <a:prstGeom prst="rect">
            <a:avLst/>
          </a:prstGeom>
          <a:noFill/>
          <a:ln>
            <a:noFill/>
          </a:ln>
        </p:spPr>
        <p:txBody>
          <a:bodyPr wrap="square" rtlCol="0">
            <a:spAutoFit/>
          </a:bodyPr>
          <a:lstStyle/>
          <a:p>
            <a:r>
              <a:rPr lang="en-US" sz="1000" dirty="0">
                <a:solidFill>
                  <a:srgbClr val="1D5271"/>
                </a:solidFill>
                <a:latin typeface="Arial Narrow" panose="020B0606020202030204" pitchFamily="34" charset="0"/>
                <a:ea typeface="Arial" charset="0"/>
                <a:cs typeface="Arial" charset="0"/>
              </a:rPr>
              <a:t>ESMO Gastric Cancer Living Guideline</a:t>
            </a:r>
          </a:p>
          <a:p>
            <a:pPr algn="r"/>
            <a:r>
              <a:rPr lang="en-US" sz="1000" dirty="0">
                <a:solidFill>
                  <a:srgbClr val="1D5271"/>
                </a:solidFill>
                <a:latin typeface="Arial Narrow" panose="020B0606020202030204" pitchFamily="34" charset="0"/>
                <a:ea typeface="Arial" charset="0"/>
                <a:cs typeface="Arial" charset="0"/>
              </a:rPr>
              <a:t>v1.4 September 2024</a:t>
            </a:r>
          </a:p>
        </p:txBody>
      </p:sp>
      <p:sp>
        <p:nvSpPr>
          <p:cNvPr id="6" name="TextBox 5">
            <a:extLst>
              <a:ext uri="{FF2B5EF4-FFF2-40B4-BE49-F238E27FC236}">
                <a16:creationId xmlns:a16="http://schemas.microsoft.com/office/drawing/2014/main" id="{CE81E4C3-9039-486F-FB69-9FDF2DF0BCA5}"/>
              </a:ext>
            </a:extLst>
          </p:cNvPr>
          <p:cNvSpPr txBox="1"/>
          <p:nvPr userDrawn="1"/>
        </p:nvSpPr>
        <p:spPr>
          <a:xfrm>
            <a:off x="680267" y="2705100"/>
            <a:ext cx="4003345" cy="3416320"/>
          </a:xfrm>
          <a:prstGeom prst="rect">
            <a:avLst/>
          </a:prstGeom>
          <a:noFill/>
        </p:spPr>
        <p:txBody>
          <a:bodyPr wrap="square" rtlCol="0">
            <a:spAutoFit/>
          </a:bodyPr>
          <a:lstStyle/>
          <a:p>
            <a:r>
              <a:rPr lang="en-GB" sz="900" baseline="30000" dirty="0">
                <a:solidFill>
                  <a:schemeClr val="tx1">
                    <a:lumMod val="50000"/>
                    <a:lumOff val="50000"/>
                  </a:schemeClr>
                </a:solidFill>
              </a:rPr>
              <a:t>*</a:t>
            </a:r>
            <a:r>
              <a:rPr lang="en-GB" sz="900" dirty="0">
                <a:solidFill>
                  <a:schemeClr val="tx1">
                    <a:lumMod val="50000"/>
                    <a:lumOff val="50000"/>
                  </a:schemeClr>
                </a:solidFill>
              </a:rPr>
              <a:t>Endoscopic resection indicated if: (</a:t>
            </a:r>
            <a:r>
              <a:rPr lang="en-GB" sz="900" dirty="0" err="1">
                <a:solidFill>
                  <a:schemeClr val="tx1">
                    <a:lumMod val="50000"/>
                    <a:lumOff val="50000"/>
                  </a:schemeClr>
                </a:solidFill>
              </a:rPr>
              <a:t>i</a:t>
            </a:r>
            <a:r>
              <a:rPr lang="en-GB" sz="900" dirty="0">
                <a:solidFill>
                  <a:schemeClr val="tx1">
                    <a:lumMod val="50000"/>
                    <a:lumOff val="50000"/>
                  </a:schemeClr>
                </a:solidFill>
              </a:rPr>
              <a:t>) confined to mucosa; (ii) well-differentiated G1-2; (iii) ≤2 cm; (iv) non-ulcerated. Endoscopic resection to be considered if no more than two expanded criteria are met.</a:t>
            </a:r>
          </a:p>
          <a:p>
            <a:r>
              <a:rPr lang="en-GB" sz="900" b="0" i="0" u="none" strike="noStrike" baseline="30000" dirty="0">
                <a:solidFill>
                  <a:schemeClr val="tx1">
                    <a:lumMod val="50000"/>
                    <a:lumOff val="50000"/>
                  </a:schemeClr>
                </a:solidFill>
                <a:effectLst/>
                <a:latin typeface="Calibri" panose="020F0502020204030204" pitchFamily="34" charset="0"/>
              </a:rPr>
              <a:t>†</a:t>
            </a:r>
            <a:r>
              <a:rPr lang="en-GB" sz="900" dirty="0">
                <a:solidFill>
                  <a:schemeClr val="tx1">
                    <a:lumMod val="50000"/>
                    <a:lumOff val="50000"/>
                  </a:schemeClr>
                </a:solidFill>
              </a:rPr>
              <a:t>Lymph node dissection for T1 tumours may be confined to </a:t>
            </a:r>
            <a:r>
              <a:rPr lang="en-GB" sz="900" dirty="0" err="1">
                <a:solidFill>
                  <a:schemeClr val="tx1">
                    <a:lumMod val="50000"/>
                    <a:lumOff val="50000"/>
                  </a:schemeClr>
                </a:solidFill>
              </a:rPr>
              <a:t>perigastric</a:t>
            </a:r>
            <a:r>
              <a:rPr lang="en-GB" sz="900" dirty="0">
                <a:solidFill>
                  <a:schemeClr val="tx1">
                    <a:lumMod val="50000"/>
                    <a:lumOff val="50000"/>
                  </a:schemeClr>
                </a:solidFill>
              </a:rPr>
              <a:t> lymph nodes and include local N2 nodes (D1+ lymphadenectomy, with variation in nodal groups dissected according to site of cancer).</a:t>
            </a:r>
          </a:p>
          <a:p>
            <a:r>
              <a:rPr lang="en-GB" sz="900" b="0" i="0" u="none" strike="noStrike" baseline="30000" dirty="0">
                <a:solidFill>
                  <a:schemeClr val="tx1">
                    <a:lumMod val="50000"/>
                    <a:lumOff val="50000"/>
                  </a:schemeClr>
                </a:solidFill>
                <a:effectLst/>
                <a:latin typeface="Calibri" panose="020F0502020204030204" pitchFamily="34" charset="0"/>
              </a:rPr>
              <a:t>‡</a:t>
            </a:r>
            <a:r>
              <a:rPr lang="en-GB" sz="900" dirty="0">
                <a:solidFill>
                  <a:schemeClr val="tx1">
                    <a:lumMod val="50000"/>
                    <a:lumOff val="50000"/>
                  </a:schemeClr>
                </a:solidFill>
              </a:rPr>
              <a:t>A triplet </a:t>
            </a:r>
            <a:r>
              <a:rPr lang="en-GB" sz="900" dirty="0" err="1">
                <a:solidFill>
                  <a:schemeClr val="tx1">
                    <a:lumMod val="50000"/>
                    <a:lumOff val="50000"/>
                  </a:schemeClr>
                </a:solidFill>
              </a:rPr>
              <a:t>ChT</a:t>
            </a:r>
            <a:r>
              <a:rPr lang="en-GB" sz="900" dirty="0">
                <a:solidFill>
                  <a:schemeClr val="tx1">
                    <a:lumMod val="50000"/>
                    <a:lumOff val="50000"/>
                  </a:schemeClr>
                </a:solidFill>
              </a:rPr>
              <a:t> regimen including a fluoropyrimidine, a platinum compound and docetaxel should be given when possible. Recommended treatment duration is 2-3 months pre- and post-operatively.</a:t>
            </a:r>
          </a:p>
          <a:p>
            <a:r>
              <a:rPr lang="en-GB" sz="900" b="0" i="0" u="none" strike="noStrike" baseline="30000" dirty="0">
                <a:solidFill>
                  <a:schemeClr val="tx1">
                    <a:lumMod val="50000"/>
                    <a:lumOff val="50000"/>
                  </a:schemeClr>
                </a:solidFill>
                <a:effectLst/>
                <a:latin typeface="Calibri" panose="020F0502020204030204" pitchFamily="34" charset="0"/>
              </a:rPr>
              <a:t>§</a:t>
            </a:r>
            <a:r>
              <a:rPr lang="en-GB" sz="900" dirty="0">
                <a:solidFill>
                  <a:schemeClr val="tx1">
                    <a:lumMod val="50000"/>
                    <a:lumOff val="50000"/>
                  </a:schemeClr>
                </a:solidFill>
              </a:rPr>
              <a:t>For patients with stage ≥IB gastric cancer who have undergone surgery without administration of preoperative </a:t>
            </a:r>
            <a:r>
              <a:rPr lang="en-GB" sz="900" dirty="0" err="1">
                <a:solidFill>
                  <a:schemeClr val="tx1">
                    <a:lumMod val="50000"/>
                    <a:lumOff val="50000"/>
                  </a:schemeClr>
                </a:solidFill>
              </a:rPr>
              <a:t>ChT</a:t>
            </a:r>
            <a:r>
              <a:rPr lang="en-GB" sz="900" dirty="0">
                <a:solidFill>
                  <a:schemeClr val="tx1">
                    <a:lumMod val="50000"/>
                    <a:lumOff val="50000"/>
                  </a:schemeClr>
                </a:solidFill>
              </a:rPr>
              <a:t>. However, a peri-operative approach is preferred as adjuvant </a:t>
            </a:r>
            <a:r>
              <a:rPr lang="en-GB" sz="900" dirty="0" err="1">
                <a:solidFill>
                  <a:schemeClr val="tx1">
                    <a:lumMod val="50000"/>
                    <a:lumOff val="50000"/>
                  </a:schemeClr>
                </a:solidFill>
              </a:rPr>
              <a:t>ChT</a:t>
            </a:r>
            <a:r>
              <a:rPr lang="en-GB" sz="900" dirty="0">
                <a:solidFill>
                  <a:schemeClr val="tx1">
                    <a:lumMod val="50000"/>
                    <a:lumOff val="50000"/>
                  </a:schemeClr>
                </a:solidFill>
              </a:rPr>
              <a:t> is less well tolerated than neoadjuvant </a:t>
            </a:r>
            <a:r>
              <a:rPr lang="en-GB" sz="900" dirty="0" err="1">
                <a:solidFill>
                  <a:schemeClr val="tx1">
                    <a:lumMod val="50000"/>
                    <a:lumOff val="50000"/>
                  </a:schemeClr>
                </a:solidFill>
              </a:rPr>
              <a:t>ChT</a:t>
            </a:r>
            <a:r>
              <a:rPr lang="en-GB" sz="900" dirty="0">
                <a:solidFill>
                  <a:schemeClr val="tx1">
                    <a:lumMod val="50000"/>
                    <a:lumOff val="50000"/>
                  </a:schemeClr>
                </a:solidFill>
              </a:rPr>
              <a:t> and neoadjuvant therapy leads to tumour downsizing, allowing for more curative resections.</a:t>
            </a:r>
          </a:p>
          <a:p>
            <a:r>
              <a:rPr lang="en-GB" sz="900" baseline="30000" dirty="0">
                <a:solidFill>
                  <a:schemeClr val="tx1">
                    <a:lumMod val="50000"/>
                    <a:lumOff val="50000"/>
                  </a:schemeClr>
                </a:solidFill>
              </a:rPr>
              <a:t> </a:t>
            </a:r>
            <a:r>
              <a:rPr lang="en-GB" sz="900" b="0" i="0" u="none" strike="noStrike" baseline="30000" dirty="0">
                <a:solidFill>
                  <a:schemeClr val="tx1">
                    <a:lumMod val="50000"/>
                    <a:lumOff val="50000"/>
                  </a:schemeClr>
                </a:solidFill>
                <a:effectLst/>
                <a:latin typeface="Arial" panose="020B0604020202020204" pitchFamily="34" charset="0"/>
              </a:rPr>
              <a:t>║</a:t>
            </a:r>
            <a:r>
              <a:rPr lang="en-GB" sz="900" dirty="0">
                <a:solidFill>
                  <a:schemeClr val="tx1">
                    <a:lumMod val="50000"/>
                    <a:lumOff val="50000"/>
                  </a:schemeClr>
                </a:solidFill>
              </a:rPr>
              <a:t>Subtotal gastrectomy may be carried out if a macroscopic proximal margin of ≥3 cm can be achieved. For cancers of the poorly cohesive/diffuse subtype, a margin of ≥5 cm is advocated.</a:t>
            </a:r>
          </a:p>
          <a:p>
            <a:r>
              <a:rPr lang="en-GB" sz="900" b="0" i="0" u="none" strike="noStrike" baseline="30000" dirty="0">
                <a:solidFill>
                  <a:schemeClr val="tx1">
                    <a:lumMod val="50000"/>
                    <a:lumOff val="50000"/>
                  </a:schemeClr>
                </a:solidFill>
                <a:effectLst/>
                <a:latin typeface="Calibri" panose="020F0502020204030204" pitchFamily="34" charset="0"/>
              </a:rPr>
              <a:t>¶</a:t>
            </a:r>
            <a:r>
              <a:rPr lang="en-GB" sz="900" dirty="0">
                <a:solidFill>
                  <a:schemeClr val="tx1">
                    <a:lumMod val="50000"/>
                    <a:lumOff val="50000"/>
                  </a:schemeClr>
                </a:solidFill>
              </a:rPr>
              <a:t>A doublet </a:t>
            </a:r>
            <a:r>
              <a:rPr lang="en-GB" sz="900" dirty="0" err="1">
                <a:solidFill>
                  <a:schemeClr val="tx1">
                    <a:lumMod val="50000"/>
                    <a:lumOff val="50000"/>
                  </a:schemeClr>
                </a:solidFill>
              </a:rPr>
              <a:t>ChT</a:t>
            </a:r>
            <a:r>
              <a:rPr lang="en-GB" sz="900" dirty="0">
                <a:solidFill>
                  <a:schemeClr val="tx1">
                    <a:lumMod val="50000"/>
                    <a:lumOff val="50000"/>
                  </a:schemeClr>
                </a:solidFill>
              </a:rPr>
              <a:t> for a total duration of 6 months containing a fluoropyrimidine plus oxaliplatin or docetaxel is recommended.</a:t>
            </a:r>
          </a:p>
          <a:p>
            <a:r>
              <a:rPr lang="en-GB" sz="900" b="0" i="0" u="none" strike="noStrike" baseline="30000" dirty="0">
                <a:solidFill>
                  <a:schemeClr val="tx1">
                    <a:lumMod val="50000"/>
                    <a:lumOff val="50000"/>
                  </a:schemeClr>
                </a:solidFill>
                <a:effectLst/>
                <a:latin typeface="Calibri" panose="020F0502020204030204" pitchFamily="34" charset="0"/>
              </a:rPr>
              <a:t>#</a:t>
            </a:r>
            <a:r>
              <a:rPr lang="en-GB" sz="900" dirty="0">
                <a:solidFill>
                  <a:schemeClr val="tx1">
                    <a:lumMod val="50000"/>
                    <a:lumOff val="50000"/>
                  </a:schemeClr>
                </a:solidFill>
              </a:rPr>
              <a:t>For patients with an R1 resection, adjuvant RT or </a:t>
            </a:r>
            <a:r>
              <a:rPr lang="en-GB" sz="900" dirty="0" err="1">
                <a:solidFill>
                  <a:schemeClr val="tx1">
                    <a:lumMod val="50000"/>
                    <a:lumOff val="50000"/>
                  </a:schemeClr>
                </a:solidFill>
              </a:rPr>
              <a:t>ChT</a:t>
            </a:r>
            <a:r>
              <a:rPr lang="en-GB" sz="900" dirty="0">
                <a:solidFill>
                  <a:schemeClr val="tx1">
                    <a:lumMod val="50000"/>
                    <a:lumOff val="50000"/>
                  </a:schemeClr>
                </a:solidFill>
              </a:rPr>
              <a:t> might be considered as an individual recommendation but is not standard.</a:t>
            </a:r>
          </a:p>
          <a:p>
            <a:r>
              <a:rPr lang="en-GB" sz="900" b="0" i="0" u="none" strike="noStrike" baseline="30000" dirty="0">
                <a:solidFill>
                  <a:schemeClr val="tx1">
                    <a:lumMod val="50000"/>
                    <a:lumOff val="50000"/>
                  </a:schemeClr>
                </a:solidFill>
                <a:effectLst/>
                <a:latin typeface="Calibri" panose="020F0502020204030204" pitchFamily="34" charset="0"/>
              </a:rPr>
              <a:t>††</a:t>
            </a:r>
            <a:r>
              <a:rPr lang="en-GB" sz="900" dirty="0">
                <a:solidFill>
                  <a:schemeClr val="tx1">
                    <a:lumMod val="50000"/>
                    <a:lumOff val="50000"/>
                  </a:schemeClr>
                </a:solidFill>
              </a:rPr>
              <a:t>For patients with MSI-H gastric cancers who have undergone surgery, adjuvant </a:t>
            </a:r>
            <a:r>
              <a:rPr lang="en-GB" sz="900" dirty="0" err="1">
                <a:solidFill>
                  <a:schemeClr val="tx1">
                    <a:lumMod val="50000"/>
                    <a:lumOff val="50000"/>
                  </a:schemeClr>
                </a:solidFill>
              </a:rPr>
              <a:t>ChT</a:t>
            </a:r>
            <a:r>
              <a:rPr lang="en-GB" sz="900" dirty="0">
                <a:solidFill>
                  <a:schemeClr val="tx1">
                    <a:lumMod val="50000"/>
                    <a:lumOff val="50000"/>
                  </a:schemeClr>
                </a:solidFill>
              </a:rPr>
              <a:t> cannot be recommended.</a:t>
            </a:r>
          </a:p>
          <a:p>
            <a:endParaRPr lang="en-GB" sz="900" dirty="0">
              <a:solidFill>
                <a:schemeClr val="tx1">
                  <a:lumMod val="50000"/>
                  <a:lumOff val="50000"/>
                </a:schemeClr>
              </a:solidFill>
            </a:endParaRPr>
          </a:p>
        </p:txBody>
      </p:sp>
    </p:spTree>
    <p:extLst>
      <p:ext uri="{BB962C8B-B14F-4D97-AF65-F5344CB8AC3E}">
        <p14:creationId xmlns:p14="http://schemas.microsoft.com/office/powerpoint/2010/main" val="3391575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D9442F-81F2-E5B7-C5B3-C74D5F0980BD}"/>
              </a:ext>
            </a:extLst>
          </p:cNvPr>
          <p:cNvSpPr txBox="1"/>
          <p:nvPr userDrawn="1"/>
        </p:nvSpPr>
        <p:spPr>
          <a:xfrm>
            <a:off x="762000" y="2061030"/>
            <a:ext cx="2682949" cy="830997"/>
          </a:xfrm>
          <a:prstGeom prst="rect">
            <a:avLst/>
          </a:prstGeom>
          <a:noFill/>
        </p:spPr>
        <p:txBody>
          <a:bodyPr wrap="square" rtlCol="0">
            <a:spAutoFit/>
          </a:bodyPr>
          <a:lstStyle/>
          <a:p>
            <a:r>
              <a:rPr lang="en-US" sz="2400" b="1" dirty="0" err="1">
                <a:solidFill>
                  <a:srgbClr val="1D5271"/>
                </a:solidFill>
                <a:latin typeface="Arial Narrow" panose="020B0606020202030204" pitchFamily="34" charset="0"/>
                <a:ea typeface="Arial" charset="0"/>
                <a:cs typeface="Arial" charset="0"/>
              </a:rPr>
              <a:t>Localised</a:t>
            </a:r>
            <a:r>
              <a:rPr lang="en-US" sz="2400" b="1" dirty="0">
                <a:solidFill>
                  <a:srgbClr val="1D5271"/>
                </a:solidFill>
                <a:latin typeface="Arial Narrow" panose="020B0606020202030204" pitchFamily="34" charset="0"/>
                <a:ea typeface="Arial" charset="0"/>
                <a:cs typeface="Arial" charset="0"/>
              </a:rPr>
              <a:t> Gastric Cancer</a:t>
            </a:r>
          </a:p>
        </p:txBody>
      </p:sp>
      <p:graphicFrame>
        <p:nvGraphicFramePr>
          <p:cNvPr id="3" name="Table 2">
            <a:extLst>
              <a:ext uri="{FF2B5EF4-FFF2-40B4-BE49-F238E27FC236}">
                <a16:creationId xmlns:a16="http://schemas.microsoft.com/office/drawing/2014/main" id="{F87E3D9A-EC3F-6A9B-02AB-2068D7C0064F}"/>
              </a:ext>
            </a:extLst>
          </p:cNvPr>
          <p:cNvGraphicFramePr>
            <a:graphicFrameLocks noGrp="1"/>
          </p:cNvGraphicFramePr>
          <p:nvPr userDrawn="1">
            <p:extLst>
              <p:ext uri="{D42A27DB-BD31-4B8C-83A1-F6EECF244321}">
                <p14:modId xmlns:p14="http://schemas.microsoft.com/office/powerpoint/2010/main" val="490902053"/>
              </p:ext>
            </p:extLst>
          </p:nvPr>
        </p:nvGraphicFramePr>
        <p:xfrm>
          <a:off x="4056182" y="734283"/>
          <a:ext cx="7564318" cy="2791144"/>
        </p:xfrm>
        <a:graphic>
          <a:graphicData uri="http://schemas.openxmlformats.org/drawingml/2006/table">
            <a:tbl>
              <a:tblPr bandRow="1">
                <a:tableStyleId>{5C22544A-7EE6-4342-B048-85BDC9FD1C3A}</a:tableStyleId>
              </a:tblPr>
              <a:tblGrid>
                <a:gridCol w="6411136">
                  <a:extLst>
                    <a:ext uri="{9D8B030D-6E8A-4147-A177-3AD203B41FA5}">
                      <a16:colId xmlns:a16="http://schemas.microsoft.com/office/drawing/2014/main" val="20000"/>
                    </a:ext>
                  </a:extLst>
                </a:gridCol>
                <a:gridCol w="1153182">
                  <a:extLst>
                    <a:ext uri="{9D8B030D-6E8A-4147-A177-3AD203B41FA5}">
                      <a16:colId xmlns:a16="http://schemas.microsoft.com/office/drawing/2014/main" val="20001"/>
                    </a:ext>
                  </a:extLst>
                </a:gridCol>
              </a:tblGrid>
              <a:tr h="358984">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361655">
                <a:tc>
                  <a:txBody>
                    <a:bodyPr/>
                    <a:lstStyle/>
                    <a:p>
                      <a:r>
                        <a:rPr lang="en-US" sz="1400" b="0" i="0" dirty="0">
                          <a:solidFill>
                            <a:srgbClr val="1D5271"/>
                          </a:solidFill>
                          <a:latin typeface="Arial Narrow" panose="020B0606020202030204" pitchFamily="34" charset="0"/>
                          <a:ea typeface="Arial" charset="0"/>
                          <a:cs typeface="Arial" charset="0"/>
                        </a:rPr>
                        <a:t>Multidisciplinary treatment planning before any treatment decision is mandatory</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IV,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370237">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Endoscopic or surgical resection alone is appropriate for selected very early </a:t>
                      </a:r>
                      <a:r>
                        <a:rPr lang="en-US" sz="1400" b="0" i="0" dirty="0" err="1">
                          <a:solidFill>
                            <a:srgbClr val="1D5271"/>
                          </a:solidFill>
                          <a:latin typeface="Arial Narrow" panose="020B0606020202030204" pitchFamily="34" charset="0"/>
                          <a:ea typeface="Arial" charset="0"/>
                          <a:cs typeface="Arial" charset="0"/>
                        </a:rPr>
                        <a:t>tumours</a:t>
                      </a:r>
                      <a:r>
                        <a:rPr lang="en-US" sz="1400" b="0" i="0" dirty="0">
                          <a:solidFill>
                            <a:srgbClr val="1D5271"/>
                          </a:solidFill>
                          <a:latin typeface="Arial Narrow" panose="020B0606020202030204" pitchFamily="34" charset="0"/>
                          <a:ea typeface="Arial" charset="0"/>
                          <a:cs typeface="Arial" charset="0"/>
                        </a:rPr>
                        <a:t> </a:t>
                      </a:r>
                      <a:br>
                        <a:rPr lang="en-US" sz="1400" b="0" i="0" dirty="0">
                          <a:solidFill>
                            <a:srgbClr val="1D5271"/>
                          </a:solidFill>
                          <a:latin typeface="Arial Narrow" panose="020B0606020202030204" pitchFamily="34" charset="0"/>
                          <a:ea typeface="Arial" charset="0"/>
                          <a:cs typeface="Arial" charset="0"/>
                        </a:rPr>
                      </a:br>
                      <a:r>
                        <a:rPr lang="en-US" sz="1400" b="0" i="0" dirty="0">
                          <a:solidFill>
                            <a:srgbClr val="1D5271"/>
                          </a:solidFill>
                          <a:latin typeface="Arial Narrow" panose="020B0606020202030204" pitchFamily="34" charset="0"/>
                          <a:ea typeface="Arial" charset="0"/>
                          <a:cs typeface="Arial" charset="0"/>
                        </a:rPr>
                        <a:t>(stage IA)</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For stage IB-III gastric cancer, peri-operative therapy and radical gastrectomy </a:t>
                      </a:r>
                      <a:br>
                        <a:rPr lang="en-US" sz="1400" b="0" i="0" kern="1200" dirty="0">
                          <a:solidFill>
                            <a:srgbClr val="1D5271"/>
                          </a:solidFill>
                          <a:latin typeface="Arial Narrow" panose="020B0606020202030204" pitchFamily="34" charset="0"/>
                          <a:ea typeface="Arial" charset="0"/>
                          <a:cs typeface="Arial" charset="0"/>
                        </a:rPr>
                      </a:br>
                      <a:r>
                        <a:rPr lang="en-US" sz="1400" b="0" i="0" kern="1200" dirty="0">
                          <a:solidFill>
                            <a:srgbClr val="1D5271"/>
                          </a:solidFill>
                          <a:latin typeface="Arial Narrow" panose="020B0606020202030204" pitchFamily="34" charset="0"/>
                          <a:ea typeface="Arial" charset="0"/>
                          <a:cs typeface="Arial" charset="0"/>
                        </a:rPr>
                        <a:t>is recommended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332111">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Patients should undergo D2 resection in a high-volume surgical </a:t>
                      </a:r>
                      <a:r>
                        <a:rPr lang="en-US" sz="1400" b="0" i="0" dirty="0" err="1">
                          <a:solidFill>
                            <a:srgbClr val="1D5271"/>
                          </a:solidFill>
                          <a:latin typeface="Arial Narrow" panose="020B0606020202030204" pitchFamily="34" charset="0"/>
                          <a:ea typeface="Arial" charset="0"/>
                          <a:cs typeface="Arial" charset="0"/>
                        </a:rPr>
                        <a:t>centre</a:t>
                      </a:r>
                      <a:endParaRPr lang="en-US"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76BE511B-2433-C79E-6A5F-36F422C74A84}"/>
              </a:ext>
            </a:extLst>
          </p:cNvPr>
          <p:cNvSpPr txBox="1"/>
          <p:nvPr userDrawn="1"/>
        </p:nvSpPr>
        <p:spPr>
          <a:xfrm>
            <a:off x="6340510" y="6400801"/>
            <a:ext cx="539892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2024 ESMO. All rights reserved. https://www.esmo.org/living-guidelines/esmo-gastric-cancer-living-guideline</a:t>
            </a:r>
          </a:p>
        </p:txBody>
      </p:sp>
      <p:sp>
        <p:nvSpPr>
          <p:cNvPr id="5" name="TextBox 4">
            <a:extLst>
              <a:ext uri="{FF2B5EF4-FFF2-40B4-BE49-F238E27FC236}">
                <a16:creationId xmlns:a16="http://schemas.microsoft.com/office/drawing/2014/main" id="{0A84D37E-6E5D-0F01-64AA-520D962B4EA9}"/>
              </a:ext>
            </a:extLst>
          </p:cNvPr>
          <p:cNvSpPr txBox="1"/>
          <p:nvPr userDrawn="1"/>
        </p:nvSpPr>
        <p:spPr>
          <a:xfrm>
            <a:off x="578195" y="1272568"/>
            <a:ext cx="2866754" cy="400110"/>
          </a:xfrm>
          <a:prstGeom prst="rect">
            <a:avLst/>
          </a:prstGeom>
          <a:noFill/>
          <a:ln>
            <a:noFill/>
          </a:ln>
        </p:spPr>
        <p:txBody>
          <a:bodyPr wrap="square" rtlCol="0">
            <a:spAutoFit/>
          </a:bodyPr>
          <a:lstStyle/>
          <a:p>
            <a:r>
              <a:rPr lang="en-US" sz="1000" dirty="0">
                <a:solidFill>
                  <a:srgbClr val="1D5271"/>
                </a:solidFill>
                <a:latin typeface="Arial Narrow" panose="020B0606020202030204" pitchFamily="34" charset="0"/>
                <a:ea typeface="Arial" charset="0"/>
                <a:cs typeface="Arial" charset="0"/>
              </a:rPr>
              <a:t>ESMO Gastric Cancer Living Guideline</a:t>
            </a:r>
          </a:p>
          <a:p>
            <a:pPr algn="r"/>
            <a:r>
              <a:rPr lang="en-US" sz="1000" dirty="0">
                <a:solidFill>
                  <a:srgbClr val="1D5271"/>
                </a:solidFill>
                <a:latin typeface="Arial Narrow" panose="020B0606020202030204" pitchFamily="34" charset="0"/>
                <a:ea typeface="Arial" charset="0"/>
                <a:cs typeface="Arial" charset="0"/>
              </a:rPr>
              <a:t>v1.4 September 2024</a:t>
            </a:r>
          </a:p>
        </p:txBody>
      </p:sp>
    </p:spTree>
    <p:extLst>
      <p:ext uri="{BB962C8B-B14F-4D97-AF65-F5344CB8AC3E}">
        <p14:creationId xmlns:p14="http://schemas.microsoft.com/office/powerpoint/2010/main" val="1565837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62E9F5-A434-EB91-1DF1-E3BFEDDB91C1}"/>
              </a:ext>
            </a:extLst>
          </p:cNvPr>
          <p:cNvSpPr txBox="1"/>
          <p:nvPr userDrawn="1"/>
        </p:nvSpPr>
        <p:spPr>
          <a:xfrm>
            <a:off x="676517" y="2061030"/>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Peri-operative </a:t>
            </a:r>
            <a:r>
              <a:rPr lang="en-US" sz="2400" b="1" dirty="0" err="1">
                <a:solidFill>
                  <a:srgbClr val="1D5271"/>
                </a:solidFill>
                <a:latin typeface="Arial Narrow" panose="020B0606020202030204" pitchFamily="34" charset="0"/>
                <a:ea typeface="Arial" charset="0"/>
                <a:cs typeface="Arial" charset="0"/>
              </a:rPr>
              <a:t>ChT</a:t>
            </a:r>
            <a:endParaRPr lang="en-US" sz="2400" b="1" dirty="0">
              <a:solidFill>
                <a:srgbClr val="1D5271"/>
              </a:solidFill>
              <a:latin typeface="Arial Narrow" panose="020B0606020202030204" pitchFamily="34" charset="0"/>
              <a:ea typeface="Arial" charset="0"/>
              <a:cs typeface="Arial" charset="0"/>
            </a:endParaRPr>
          </a:p>
        </p:txBody>
      </p:sp>
      <p:graphicFrame>
        <p:nvGraphicFramePr>
          <p:cNvPr id="3" name="Table 2">
            <a:extLst>
              <a:ext uri="{FF2B5EF4-FFF2-40B4-BE49-F238E27FC236}">
                <a16:creationId xmlns:a16="http://schemas.microsoft.com/office/drawing/2014/main" id="{4B6C2BE4-BB48-0B63-5338-9C2882626FE5}"/>
              </a:ext>
            </a:extLst>
          </p:cNvPr>
          <p:cNvGraphicFramePr>
            <a:graphicFrameLocks noGrp="1"/>
          </p:cNvGraphicFramePr>
          <p:nvPr userDrawn="1">
            <p:extLst>
              <p:ext uri="{D42A27DB-BD31-4B8C-83A1-F6EECF244321}">
                <p14:modId xmlns:p14="http://schemas.microsoft.com/office/powerpoint/2010/main" val="1000373162"/>
              </p:ext>
            </p:extLst>
          </p:nvPr>
        </p:nvGraphicFramePr>
        <p:xfrm>
          <a:off x="4038600" y="723900"/>
          <a:ext cx="7564318" cy="3217864"/>
        </p:xfrm>
        <a:graphic>
          <a:graphicData uri="http://schemas.openxmlformats.org/drawingml/2006/table">
            <a:tbl>
              <a:tblPr bandRow="1">
                <a:tableStyleId>{5C22544A-7EE6-4342-B048-85BDC9FD1C3A}</a:tableStyleId>
              </a:tblPr>
              <a:tblGrid>
                <a:gridCol w="6411136">
                  <a:extLst>
                    <a:ext uri="{9D8B030D-6E8A-4147-A177-3AD203B41FA5}">
                      <a16:colId xmlns:a16="http://schemas.microsoft.com/office/drawing/2014/main" val="20000"/>
                    </a:ext>
                  </a:extLst>
                </a:gridCol>
                <a:gridCol w="1153182">
                  <a:extLst>
                    <a:ext uri="{9D8B030D-6E8A-4147-A177-3AD203B41FA5}">
                      <a16:colId xmlns:a16="http://schemas.microsoft.com/office/drawing/2014/main" val="20001"/>
                    </a:ext>
                  </a:extLst>
                </a:gridCol>
              </a:tblGrid>
              <a:tr h="358984">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lnB w="3175" cap="flat" cmpd="sng" algn="ctr">
                      <a:solidFill>
                        <a:srgbClr val="1D5271"/>
                      </a:solidFill>
                      <a:prstDash val="sysDot"/>
                      <a:round/>
                      <a:headEnd type="none" w="med" len="med"/>
                      <a:tailEnd type="none" w="med" len="med"/>
                    </a:lnB>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lnB w="3175" cap="flat" cmpd="sng" algn="ctr">
                      <a:solidFill>
                        <a:srgbClr val="1D5271"/>
                      </a:solidFill>
                      <a:prstDash val="sysDot"/>
                      <a:round/>
                      <a:headEnd type="none" w="med" len="med"/>
                      <a:tailEnd type="none" w="med" len="med"/>
                    </a:lnB>
                    <a:solidFill>
                      <a:srgbClr val="1D5271"/>
                    </a:solidFill>
                  </a:tcPr>
                </a:tc>
                <a:extLst>
                  <a:ext uri="{0D108BD9-81ED-4DB2-BD59-A6C34878D82A}">
                    <a16:rowId xmlns:a16="http://schemas.microsoft.com/office/drawing/2014/main" val="10000"/>
                  </a:ext>
                </a:extLst>
              </a:tr>
              <a:tr h="361655">
                <a:tc>
                  <a:txBody>
                    <a:bodyPr/>
                    <a:lstStyle/>
                    <a:p>
                      <a:r>
                        <a:rPr lang="en-US" sz="1400" b="0" i="0" dirty="0">
                          <a:solidFill>
                            <a:srgbClr val="1D5271"/>
                          </a:solidFill>
                          <a:latin typeface="Arial Narrow" panose="020B0606020202030204" pitchFamily="34" charset="0"/>
                          <a:ea typeface="Arial" charset="0"/>
                          <a:cs typeface="Arial" charset="0"/>
                        </a:rPr>
                        <a:t>Peri-operative (pre- and post-operative) </a:t>
                      </a:r>
                      <a:r>
                        <a:rPr lang="en-US" sz="1400" b="0" i="0" dirty="0" err="1">
                          <a:solidFill>
                            <a:srgbClr val="1D5271"/>
                          </a:solidFill>
                          <a:latin typeface="Arial Narrow" panose="020B0606020202030204" pitchFamily="34" charset="0"/>
                          <a:ea typeface="Arial" charset="0"/>
                          <a:cs typeface="Arial" charset="0"/>
                        </a:rPr>
                        <a:t>ChT</a:t>
                      </a:r>
                      <a:r>
                        <a:rPr lang="en-US" sz="1400" b="0" i="0" dirty="0">
                          <a:solidFill>
                            <a:srgbClr val="1D5271"/>
                          </a:solidFill>
                          <a:latin typeface="Arial Narrow" panose="020B0606020202030204" pitchFamily="34" charset="0"/>
                          <a:ea typeface="Arial" charset="0"/>
                          <a:cs typeface="Arial" charset="0"/>
                        </a:rPr>
                        <a:t> is recommended for patients with stage &gt;IB </a:t>
                      </a:r>
                      <a:r>
                        <a:rPr lang="en-US" sz="1400" b="0" i="0" dirty="0" err="1">
                          <a:solidFill>
                            <a:srgbClr val="1D5271"/>
                          </a:solidFill>
                          <a:latin typeface="Arial Narrow" panose="020B0606020202030204" pitchFamily="34" charset="0"/>
                          <a:ea typeface="Arial" charset="0"/>
                          <a:cs typeface="Arial" charset="0"/>
                        </a:rPr>
                        <a:t>resectable</a:t>
                      </a:r>
                      <a:r>
                        <a:rPr lang="en-US" sz="1400" b="0" i="0" dirty="0">
                          <a:solidFill>
                            <a:srgbClr val="1D5271"/>
                          </a:solidFill>
                          <a:latin typeface="Arial Narrow" panose="020B0606020202030204" pitchFamily="34" charset="0"/>
                          <a:ea typeface="Arial" charset="0"/>
                          <a:cs typeface="Arial" charset="0"/>
                        </a:rPr>
                        <a:t> gastric cancer</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D1EBEC">
                        <a:alpha val="60000"/>
                      </a:srgbClr>
                    </a:solidFill>
                  </a:tcPr>
                </a:tc>
                <a:extLst>
                  <a:ext uri="{0D108BD9-81ED-4DB2-BD59-A6C34878D82A}">
                    <a16:rowId xmlns:a16="http://schemas.microsoft.com/office/drawing/2014/main" val="10001"/>
                  </a:ext>
                </a:extLst>
              </a:tr>
              <a:tr h="370237">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A triplet </a:t>
                      </a:r>
                      <a:r>
                        <a:rPr lang="en-US" sz="1400" b="0" i="0" dirty="0" err="1">
                          <a:solidFill>
                            <a:srgbClr val="1D5271"/>
                          </a:solidFill>
                          <a:latin typeface="Arial Narrow" panose="020B0606020202030204" pitchFamily="34" charset="0"/>
                          <a:ea typeface="Arial" charset="0"/>
                          <a:cs typeface="Arial" charset="0"/>
                        </a:rPr>
                        <a:t>ChT</a:t>
                      </a:r>
                      <a:r>
                        <a:rPr lang="en-US" sz="1400" b="0" i="0" dirty="0">
                          <a:solidFill>
                            <a:srgbClr val="1D5271"/>
                          </a:solidFill>
                          <a:latin typeface="Arial Narrow" panose="020B0606020202030204" pitchFamily="34" charset="0"/>
                          <a:ea typeface="Arial" charset="0"/>
                          <a:cs typeface="Arial" charset="0"/>
                        </a:rPr>
                        <a:t> regimen including a ﬂuoropyrimidine, a platinum compound and docetaxel should be given when possible [</a:t>
                      </a:r>
                      <a:r>
                        <a:rPr lang="en-US" sz="1400" b="1" i="0" dirty="0">
                          <a:solidFill>
                            <a:srgbClr val="1D5271"/>
                          </a:solidFill>
                          <a:latin typeface="Arial Narrow" panose="020B0606020202030204" pitchFamily="34" charset="0"/>
                          <a:ea typeface="Arial" charset="0"/>
                          <a:cs typeface="Arial" charset="0"/>
                        </a:rPr>
                        <a:t>ESMO-MCBS v1.1 score: A</a:t>
                      </a:r>
                      <a:r>
                        <a:rPr lang="en-US" sz="1400" b="0" i="0" dirty="0">
                          <a:solidFill>
                            <a:srgbClr val="1D5271"/>
                          </a:solidFill>
                          <a:latin typeface="Arial Narrow" panose="020B0606020202030204" pitchFamily="34" charset="0"/>
                          <a:ea typeface="Arial" charset="0"/>
                          <a:cs typeface="Arial" charset="0"/>
                        </a:rPr>
                        <a:t>]</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Peri-operative use of FLOT is standard of care for patients who are able to tolerate a triple cytotoxic drug regimen [</a:t>
                      </a:r>
                      <a:r>
                        <a:rPr lang="en-US" sz="1400" b="1" i="0" kern="1200" dirty="0">
                          <a:solidFill>
                            <a:srgbClr val="1D5271"/>
                          </a:solidFill>
                          <a:latin typeface="Arial Narrow" panose="020B0606020202030204" pitchFamily="34" charset="0"/>
                          <a:ea typeface="Arial" charset="0"/>
                          <a:cs typeface="Arial" charset="0"/>
                        </a:rPr>
                        <a:t>ESMO-MCBS v1.1 score: A</a:t>
                      </a:r>
                      <a:r>
                        <a:rPr lang="en-US" sz="1400" b="0" i="0" kern="1200" dirty="0">
                          <a:solidFill>
                            <a:srgbClr val="1D5271"/>
                          </a:solidFill>
                          <a:latin typeface="Arial Narrow" panose="020B0606020202030204" pitchFamily="34" charset="0"/>
                          <a:ea typeface="Arial" charset="0"/>
                          <a:cs typeface="Arial" charset="0"/>
                        </a:rPr>
                        <a:t>]</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332111">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For patients unfit for triplet </a:t>
                      </a:r>
                      <a:r>
                        <a:rPr lang="en-US" sz="1400" b="0" i="0" dirty="0" err="1">
                          <a:solidFill>
                            <a:srgbClr val="1D5271"/>
                          </a:solidFill>
                          <a:latin typeface="Arial Narrow" panose="020B0606020202030204" pitchFamily="34" charset="0"/>
                          <a:ea typeface="Arial" charset="0"/>
                          <a:cs typeface="Arial" charset="0"/>
                        </a:rPr>
                        <a:t>ChT</a:t>
                      </a:r>
                      <a:r>
                        <a:rPr lang="en-US" sz="1400" b="0" i="0" dirty="0">
                          <a:solidFill>
                            <a:srgbClr val="1D5271"/>
                          </a:solidFill>
                          <a:latin typeface="Arial Narrow" panose="020B0606020202030204" pitchFamily="34" charset="0"/>
                          <a:ea typeface="Arial" charset="0"/>
                          <a:cs typeface="Arial" charset="0"/>
                        </a:rPr>
                        <a:t>, a combination of a ﬂuoropyrimidine with cisplatin or oxaliplatin is recommended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F68313AD-9892-D686-E8F5-D84BB8E9DA16}"/>
              </a:ext>
            </a:extLst>
          </p:cNvPr>
          <p:cNvSpPr txBox="1"/>
          <p:nvPr userDrawn="1"/>
        </p:nvSpPr>
        <p:spPr>
          <a:xfrm>
            <a:off x="6340510" y="6400801"/>
            <a:ext cx="539892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2024 ESMO. All rights reserved. https://www.esmo.org/living-guidelines/esmo-gastric-cancer-living-guideline</a:t>
            </a:r>
          </a:p>
        </p:txBody>
      </p:sp>
      <p:sp>
        <p:nvSpPr>
          <p:cNvPr id="5" name="TextBox 4">
            <a:extLst>
              <a:ext uri="{FF2B5EF4-FFF2-40B4-BE49-F238E27FC236}">
                <a16:creationId xmlns:a16="http://schemas.microsoft.com/office/drawing/2014/main" id="{3D105D66-D589-DA24-F41F-637B37F7335A}"/>
              </a:ext>
            </a:extLst>
          </p:cNvPr>
          <p:cNvSpPr txBox="1"/>
          <p:nvPr userDrawn="1"/>
        </p:nvSpPr>
        <p:spPr>
          <a:xfrm>
            <a:off x="578195" y="1272568"/>
            <a:ext cx="2866754" cy="400110"/>
          </a:xfrm>
          <a:prstGeom prst="rect">
            <a:avLst/>
          </a:prstGeom>
          <a:noFill/>
          <a:ln>
            <a:noFill/>
          </a:ln>
        </p:spPr>
        <p:txBody>
          <a:bodyPr wrap="square" rtlCol="0">
            <a:spAutoFit/>
          </a:bodyPr>
          <a:lstStyle/>
          <a:p>
            <a:r>
              <a:rPr lang="en-US" sz="1000" dirty="0">
                <a:solidFill>
                  <a:srgbClr val="1D5271"/>
                </a:solidFill>
                <a:latin typeface="Arial Narrow" panose="020B0606020202030204" pitchFamily="34" charset="0"/>
                <a:ea typeface="Arial" charset="0"/>
                <a:cs typeface="Arial" charset="0"/>
              </a:rPr>
              <a:t>ESMO Gastric Cancer Living Guideline</a:t>
            </a:r>
          </a:p>
          <a:p>
            <a:pPr algn="r"/>
            <a:r>
              <a:rPr lang="en-US" sz="1000" dirty="0">
                <a:solidFill>
                  <a:srgbClr val="1D5271"/>
                </a:solidFill>
                <a:latin typeface="Arial Narrow" panose="020B0606020202030204" pitchFamily="34" charset="0"/>
                <a:ea typeface="Arial" charset="0"/>
                <a:cs typeface="Arial" charset="0"/>
              </a:rPr>
              <a:t>v1.4 September 2024</a:t>
            </a:r>
          </a:p>
        </p:txBody>
      </p:sp>
    </p:spTree>
    <p:extLst>
      <p:ext uri="{BB962C8B-B14F-4D97-AF65-F5344CB8AC3E}">
        <p14:creationId xmlns:p14="http://schemas.microsoft.com/office/powerpoint/2010/main" val="1708966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C8CC16-B062-AEF6-00D9-F444603A5E8C}"/>
              </a:ext>
            </a:extLst>
          </p:cNvPr>
          <p:cNvSpPr txBox="1"/>
          <p:nvPr userDrawn="1"/>
        </p:nvSpPr>
        <p:spPr>
          <a:xfrm>
            <a:off x="647021" y="2051197"/>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Adjuvant Treatment</a:t>
            </a:r>
          </a:p>
        </p:txBody>
      </p:sp>
      <p:graphicFrame>
        <p:nvGraphicFramePr>
          <p:cNvPr id="3" name="Table 2">
            <a:extLst>
              <a:ext uri="{FF2B5EF4-FFF2-40B4-BE49-F238E27FC236}">
                <a16:creationId xmlns:a16="http://schemas.microsoft.com/office/drawing/2014/main" id="{6A5C921F-DE7F-C638-0647-EA6ED3BD5986}"/>
              </a:ext>
            </a:extLst>
          </p:cNvPr>
          <p:cNvGraphicFramePr>
            <a:graphicFrameLocks noGrp="1"/>
          </p:cNvGraphicFramePr>
          <p:nvPr userDrawn="1">
            <p:extLst>
              <p:ext uri="{D42A27DB-BD31-4B8C-83A1-F6EECF244321}">
                <p14:modId xmlns:p14="http://schemas.microsoft.com/office/powerpoint/2010/main" val="3873445263"/>
              </p:ext>
            </p:extLst>
          </p:nvPr>
        </p:nvGraphicFramePr>
        <p:xfrm>
          <a:off x="4038600" y="723900"/>
          <a:ext cx="7564318" cy="4860664"/>
        </p:xfrm>
        <a:graphic>
          <a:graphicData uri="http://schemas.openxmlformats.org/drawingml/2006/table">
            <a:tbl>
              <a:tblPr bandRow="1">
                <a:tableStyleId>{5C22544A-7EE6-4342-B048-85BDC9FD1C3A}</a:tableStyleId>
              </a:tblPr>
              <a:tblGrid>
                <a:gridCol w="6411136">
                  <a:extLst>
                    <a:ext uri="{9D8B030D-6E8A-4147-A177-3AD203B41FA5}">
                      <a16:colId xmlns:a16="http://schemas.microsoft.com/office/drawing/2014/main" val="20000"/>
                    </a:ext>
                  </a:extLst>
                </a:gridCol>
                <a:gridCol w="1153182">
                  <a:extLst>
                    <a:ext uri="{9D8B030D-6E8A-4147-A177-3AD203B41FA5}">
                      <a16:colId xmlns:a16="http://schemas.microsoft.com/office/drawing/2014/main" val="20001"/>
                    </a:ext>
                  </a:extLst>
                </a:gridCol>
              </a:tblGrid>
              <a:tr h="358984">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361655">
                <a:tc>
                  <a:txBody>
                    <a:bodyPr/>
                    <a:lstStyle/>
                    <a:p>
                      <a:r>
                        <a:rPr lang="en-US" sz="1400" b="0" i="0" dirty="0">
                          <a:solidFill>
                            <a:srgbClr val="1D5271"/>
                          </a:solidFill>
                          <a:latin typeface="Arial Narrow" panose="020B0606020202030204" pitchFamily="34" charset="0"/>
                          <a:ea typeface="Arial" charset="0"/>
                          <a:cs typeface="Arial" charset="0"/>
                        </a:rPr>
                        <a:t>For patients with stage ≥IB gastric cancer who have undergone surgery without administration of preoperative </a:t>
                      </a:r>
                      <a:r>
                        <a:rPr lang="en-US" sz="1400" b="0" i="0" dirty="0" err="1">
                          <a:solidFill>
                            <a:srgbClr val="1D5271"/>
                          </a:solidFill>
                          <a:latin typeface="Arial Narrow" panose="020B0606020202030204" pitchFamily="34" charset="0"/>
                          <a:ea typeface="Arial" charset="0"/>
                          <a:cs typeface="Arial" charset="0"/>
                        </a:rPr>
                        <a:t>ChT</a:t>
                      </a:r>
                      <a:r>
                        <a:rPr lang="en-US" sz="1400" b="0" i="0" dirty="0">
                          <a:solidFill>
                            <a:srgbClr val="1D5271"/>
                          </a:solidFill>
                          <a:latin typeface="Arial Narrow" panose="020B0606020202030204" pitchFamily="34" charset="0"/>
                          <a:ea typeface="Arial" charset="0"/>
                          <a:cs typeface="Arial" charset="0"/>
                        </a:rPr>
                        <a:t>, adjuvant </a:t>
                      </a:r>
                      <a:r>
                        <a:rPr lang="en-US" sz="1400" b="0" i="0" dirty="0" err="1">
                          <a:solidFill>
                            <a:srgbClr val="1D5271"/>
                          </a:solidFill>
                          <a:latin typeface="Arial Narrow" panose="020B0606020202030204" pitchFamily="34" charset="0"/>
                          <a:ea typeface="Arial" charset="0"/>
                          <a:cs typeface="Arial" charset="0"/>
                        </a:rPr>
                        <a:t>ChT</a:t>
                      </a:r>
                      <a:r>
                        <a:rPr lang="en-US" sz="1400" b="0" i="0" dirty="0">
                          <a:solidFill>
                            <a:srgbClr val="1D5271"/>
                          </a:solidFill>
                          <a:latin typeface="Arial Narrow" panose="020B0606020202030204" pitchFamily="34" charset="0"/>
                          <a:ea typeface="Arial" charset="0"/>
                          <a:cs typeface="Arial" charset="0"/>
                        </a:rPr>
                        <a:t> is recommended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370237">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For patients who have undergone surgery with clear margins (R0), post-operative RT has no added benefit and should not be given</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For patients undergoing peri- or post-operative </a:t>
                      </a:r>
                      <a:r>
                        <a:rPr lang="en-US" sz="1400" b="0" i="0" kern="1200" dirty="0" err="1">
                          <a:solidFill>
                            <a:srgbClr val="1D5271"/>
                          </a:solidFill>
                          <a:latin typeface="Arial Narrow" panose="020B0606020202030204" pitchFamily="34" charset="0"/>
                          <a:ea typeface="Arial" charset="0"/>
                          <a:cs typeface="Arial" charset="0"/>
                        </a:rPr>
                        <a:t>ChT</a:t>
                      </a:r>
                      <a:r>
                        <a:rPr lang="en-US" sz="1400" b="0" i="0" kern="1200" dirty="0">
                          <a:solidFill>
                            <a:srgbClr val="1D5271"/>
                          </a:solidFill>
                          <a:latin typeface="Arial Narrow" panose="020B0606020202030204" pitchFamily="34" charset="0"/>
                          <a:ea typeface="Arial" charset="0"/>
                          <a:cs typeface="Arial" charset="0"/>
                        </a:rPr>
                        <a:t>, the addition of post-operative RT has no added benefit and should not be given</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E</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332111">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For patients who have not received preoperative </a:t>
                      </a:r>
                      <a:r>
                        <a:rPr lang="en-US" sz="1400" b="0" i="0" dirty="0" err="1">
                          <a:solidFill>
                            <a:srgbClr val="1D5271"/>
                          </a:solidFill>
                          <a:latin typeface="Arial Narrow" panose="020B0606020202030204" pitchFamily="34" charset="0"/>
                          <a:ea typeface="Arial" charset="0"/>
                          <a:cs typeface="Arial" charset="0"/>
                        </a:rPr>
                        <a:t>ChT</a:t>
                      </a:r>
                      <a:r>
                        <a:rPr lang="en-US" sz="1400" b="0" i="0" dirty="0">
                          <a:solidFill>
                            <a:srgbClr val="1D5271"/>
                          </a:solidFill>
                          <a:latin typeface="Arial Narrow" panose="020B0606020202030204" pitchFamily="34" charset="0"/>
                          <a:ea typeface="Arial" charset="0"/>
                          <a:cs typeface="Arial" charset="0"/>
                        </a:rPr>
                        <a:t> and have not undergone an appropriate D2 lymphadenectomy, adjuvant CRT can be considered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C</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332111">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For patients who have undergone surgery with involved margins (R1), adjuvant RT or CRT might be considered as an individual recommendation, but is not standard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E3F3F4"/>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IV, C</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E3F3F4"/>
                    </a:solidFill>
                  </a:tcPr>
                </a:tc>
                <a:extLst>
                  <a:ext uri="{0D108BD9-81ED-4DB2-BD59-A6C34878D82A}">
                    <a16:rowId xmlns:a16="http://schemas.microsoft.com/office/drawing/2014/main" val="199379502"/>
                  </a:ext>
                </a:extLst>
              </a:tr>
              <a:tr h="332111">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For patients with MSI-H gastric cancer who have undergone curative surgery, adjuvant </a:t>
                      </a:r>
                      <a:r>
                        <a:rPr lang="en-US" sz="1400" b="0" i="0" dirty="0" err="1">
                          <a:solidFill>
                            <a:srgbClr val="1D5271"/>
                          </a:solidFill>
                          <a:latin typeface="Arial Narrow" panose="020B0606020202030204" pitchFamily="34" charset="0"/>
                          <a:ea typeface="Arial" charset="0"/>
                          <a:cs typeface="Arial" charset="0"/>
                        </a:rPr>
                        <a:t>ChT</a:t>
                      </a:r>
                      <a:r>
                        <a:rPr lang="en-US" sz="1400" b="0" i="0" dirty="0">
                          <a:solidFill>
                            <a:srgbClr val="1D5271"/>
                          </a:solidFill>
                          <a:latin typeface="Arial Narrow" panose="020B0606020202030204" pitchFamily="34" charset="0"/>
                          <a:ea typeface="Arial" charset="0"/>
                          <a:cs typeface="Arial" charset="0"/>
                        </a:rPr>
                        <a:t> cannot be recommended, but if a response is required to downstage a </a:t>
                      </a:r>
                      <a:r>
                        <a:rPr lang="en-US" sz="1400" b="0" i="0" dirty="0" err="1">
                          <a:solidFill>
                            <a:srgbClr val="1D5271"/>
                          </a:solidFill>
                          <a:latin typeface="Arial Narrow" panose="020B0606020202030204" pitchFamily="34" charset="0"/>
                          <a:ea typeface="Arial" charset="0"/>
                          <a:cs typeface="Arial" charset="0"/>
                        </a:rPr>
                        <a:t>tumour</a:t>
                      </a:r>
                      <a:r>
                        <a:rPr lang="en-US" sz="1400" b="0" i="0" dirty="0">
                          <a:solidFill>
                            <a:srgbClr val="1D5271"/>
                          </a:solidFill>
                          <a:latin typeface="Arial Narrow" panose="020B0606020202030204" pitchFamily="34" charset="0"/>
                          <a:ea typeface="Arial" charset="0"/>
                          <a:cs typeface="Arial" charset="0"/>
                        </a:rPr>
                        <a:t> before surgery, FLOT is recommended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F1F9F9"/>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IV, 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F1F9F9"/>
                    </a:solidFill>
                  </a:tcPr>
                </a:tc>
                <a:extLst>
                  <a:ext uri="{0D108BD9-81ED-4DB2-BD59-A6C34878D82A}">
                    <a16:rowId xmlns:a16="http://schemas.microsoft.com/office/drawing/2014/main" val="5911967"/>
                  </a:ext>
                </a:extLst>
              </a:tr>
            </a:tbl>
          </a:graphicData>
        </a:graphic>
      </p:graphicFrame>
      <p:sp>
        <p:nvSpPr>
          <p:cNvPr id="4" name="TextBox 3">
            <a:extLst>
              <a:ext uri="{FF2B5EF4-FFF2-40B4-BE49-F238E27FC236}">
                <a16:creationId xmlns:a16="http://schemas.microsoft.com/office/drawing/2014/main" id="{B8A0A537-47C2-EDD6-EE6E-50D0CB01250E}"/>
              </a:ext>
            </a:extLst>
          </p:cNvPr>
          <p:cNvSpPr txBox="1"/>
          <p:nvPr userDrawn="1"/>
        </p:nvSpPr>
        <p:spPr>
          <a:xfrm>
            <a:off x="6340510" y="6400801"/>
            <a:ext cx="539892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2024 ESMO. All rights reserved. https://www.esmo.org/living-guidelines/esmo-gastric-cancer-living-guideline</a:t>
            </a:r>
          </a:p>
        </p:txBody>
      </p:sp>
      <p:sp>
        <p:nvSpPr>
          <p:cNvPr id="5" name="TextBox 4">
            <a:extLst>
              <a:ext uri="{FF2B5EF4-FFF2-40B4-BE49-F238E27FC236}">
                <a16:creationId xmlns:a16="http://schemas.microsoft.com/office/drawing/2014/main" id="{41BB4D96-5AF8-C799-4840-70D074DCD568}"/>
              </a:ext>
            </a:extLst>
          </p:cNvPr>
          <p:cNvSpPr txBox="1"/>
          <p:nvPr userDrawn="1"/>
        </p:nvSpPr>
        <p:spPr>
          <a:xfrm>
            <a:off x="578195" y="1272568"/>
            <a:ext cx="2866754" cy="400110"/>
          </a:xfrm>
          <a:prstGeom prst="rect">
            <a:avLst/>
          </a:prstGeom>
          <a:noFill/>
          <a:ln>
            <a:noFill/>
          </a:ln>
        </p:spPr>
        <p:txBody>
          <a:bodyPr wrap="square" rtlCol="0">
            <a:spAutoFit/>
          </a:bodyPr>
          <a:lstStyle/>
          <a:p>
            <a:r>
              <a:rPr lang="en-US" sz="1000" dirty="0">
                <a:solidFill>
                  <a:srgbClr val="1D5271"/>
                </a:solidFill>
                <a:latin typeface="Arial Narrow" panose="020B0606020202030204" pitchFamily="34" charset="0"/>
                <a:ea typeface="Arial" charset="0"/>
                <a:cs typeface="Arial" charset="0"/>
              </a:rPr>
              <a:t>ESMO Gastric Cancer Living Guideline</a:t>
            </a:r>
          </a:p>
          <a:p>
            <a:pPr algn="r"/>
            <a:r>
              <a:rPr lang="en-US" sz="1000" dirty="0">
                <a:solidFill>
                  <a:srgbClr val="1D5271"/>
                </a:solidFill>
                <a:latin typeface="Arial Narrow" panose="020B0606020202030204" pitchFamily="34" charset="0"/>
                <a:ea typeface="Arial" charset="0"/>
                <a:cs typeface="Arial" charset="0"/>
              </a:rPr>
              <a:t>v1.4 September 2024</a:t>
            </a:r>
          </a:p>
        </p:txBody>
      </p:sp>
    </p:spTree>
    <p:extLst>
      <p:ext uri="{BB962C8B-B14F-4D97-AF65-F5344CB8AC3E}">
        <p14:creationId xmlns:p14="http://schemas.microsoft.com/office/powerpoint/2010/main" val="1999589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379CE3-B2BC-1110-C69F-6EC598E263AE}"/>
              </a:ext>
            </a:extLst>
          </p:cNvPr>
          <p:cNvSpPr txBox="1"/>
          <p:nvPr userDrawn="1"/>
        </p:nvSpPr>
        <p:spPr>
          <a:xfrm>
            <a:off x="724041" y="2054835"/>
            <a:ext cx="3755680"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Metastatic Disease</a:t>
            </a:r>
          </a:p>
        </p:txBody>
      </p:sp>
      <p:sp>
        <p:nvSpPr>
          <p:cNvPr id="3" name="TextBox 2">
            <a:extLst>
              <a:ext uri="{FF2B5EF4-FFF2-40B4-BE49-F238E27FC236}">
                <a16:creationId xmlns:a16="http://schemas.microsoft.com/office/drawing/2014/main" id="{896009B4-FC8C-B06B-0009-BA26193ADBBE}"/>
              </a:ext>
            </a:extLst>
          </p:cNvPr>
          <p:cNvSpPr txBox="1"/>
          <p:nvPr userDrawn="1"/>
        </p:nvSpPr>
        <p:spPr>
          <a:xfrm>
            <a:off x="6340510" y="6400801"/>
            <a:ext cx="539892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2024 ESMO. All rights reserved. https://www.esmo.org/living-guidelines/esmo-gastric-cancer-living-guideline</a:t>
            </a:r>
          </a:p>
        </p:txBody>
      </p:sp>
      <p:sp>
        <p:nvSpPr>
          <p:cNvPr id="4" name="TextBox 3">
            <a:extLst>
              <a:ext uri="{FF2B5EF4-FFF2-40B4-BE49-F238E27FC236}">
                <a16:creationId xmlns:a16="http://schemas.microsoft.com/office/drawing/2014/main" id="{376BB9BB-8E47-3297-11B3-11EDF06597EF}"/>
              </a:ext>
            </a:extLst>
          </p:cNvPr>
          <p:cNvSpPr txBox="1"/>
          <p:nvPr userDrawn="1"/>
        </p:nvSpPr>
        <p:spPr>
          <a:xfrm>
            <a:off x="578195" y="1272568"/>
            <a:ext cx="2866754" cy="400110"/>
          </a:xfrm>
          <a:prstGeom prst="rect">
            <a:avLst/>
          </a:prstGeom>
          <a:noFill/>
          <a:ln>
            <a:noFill/>
          </a:ln>
        </p:spPr>
        <p:txBody>
          <a:bodyPr wrap="square" rtlCol="0">
            <a:spAutoFit/>
          </a:bodyPr>
          <a:lstStyle/>
          <a:p>
            <a:r>
              <a:rPr lang="en-US" sz="1000" dirty="0">
                <a:solidFill>
                  <a:srgbClr val="1D5271"/>
                </a:solidFill>
                <a:latin typeface="Arial Narrow" panose="020B0606020202030204" pitchFamily="34" charset="0"/>
                <a:ea typeface="Arial" charset="0"/>
                <a:cs typeface="Arial" charset="0"/>
              </a:rPr>
              <a:t>ESMO Gastric Cancer Living Guideline</a:t>
            </a:r>
          </a:p>
          <a:p>
            <a:pPr algn="r"/>
            <a:r>
              <a:rPr lang="en-US" sz="1000" dirty="0">
                <a:solidFill>
                  <a:srgbClr val="1D5271"/>
                </a:solidFill>
                <a:latin typeface="Arial Narrow" panose="020B0606020202030204" pitchFamily="34" charset="0"/>
                <a:ea typeface="Arial" charset="0"/>
                <a:cs typeface="Arial" charset="0"/>
              </a:rPr>
              <a:t>v1.4 September 2024</a:t>
            </a:r>
          </a:p>
        </p:txBody>
      </p:sp>
      <p:sp>
        <p:nvSpPr>
          <p:cNvPr id="5" name="TextBox 4">
            <a:extLst>
              <a:ext uri="{FF2B5EF4-FFF2-40B4-BE49-F238E27FC236}">
                <a16:creationId xmlns:a16="http://schemas.microsoft.com/office/drawing/2014/main" id="{2012A65D-6560-347B-7716-3515CD04E551}"/>
              </a:ext>
            </a:extLst>
          </p:cNvPr>
          <p:cNvSpPr txBox="1"/>
          <p:nvPr userDrawn="1"/>
        </p:nvSpPr>
        <p:spPr>
          <a:xfrm>
            <a:off x="684265" y="3221954"/>
            <a:ext cx="6060664" cy="2862322"/>
          </a:xfrm>
          <a:prstGeom prst="rect">
            <a:avLst/>
          </a:prstGeom>
          <a:noFill/>
        </p:spPr>
        <p:txBody>
          <a:bodyPr wrap="square" rtlCol="0">
            <a:spAutoFit/>
          </a:bodyPr>
          <a:lstStyle/>
          <a:p>
            <a:r>
              <a:rPr lang="en-US" sz="900" baseline="30000" dirty="0">
                <a:solidFill>
                  <a:schemeClr val="tx1">
                    <a:lumMod val="50000"/>
                    <a:lumOff val="50000"/>
                  </a:schemeClr>
                </a:solidFill>
              </a:rPr>
              <a:t>*</a:t>
            </a:r>
            <a:r>
              <a:rPr lang="en-US" sz="900" dirty="0">
                <a:solidFill>
                  <a:schemeClr val="tx1">
                    <a:lumMod val="50000"/>
                    <a:lumOff val="50000"/>
                  </a:schemeClr>
                </a:solidFill>
              </a:rPr>
              <a:t>HER2 IHC 3+ or IHC 2+ and FISH ≥2. </a:t>
            </a:r>
          </a:p>
          <a:p>
            <a:r>
              <a:rPr lang="en-US" sz="900" baseline="30000" dirty="0">
                <a:solidFill>
                  <a:schemeClr val="tx1">
                    <a:lumMod val="50000"/>
                    <a:lumOff val="50000"/>
                  </a:schemeClr>
                </a:solidFill>
              </a:rPr>
              <a:t>†</a:t>
            </a:r>
            <a:r>
              <a:rPr lang="en-GB" sz="900" dirty="0">
                <a:solidFill>
                  <a:schemeClr val="tx1">
                    <a:lumMod val="50000"/>
                    <a:lumOff val="50000"/>
                  </a:schemeClr>
                </a:solidFill>
              </a:rPr>
              <a:t>ESCAT scores apply to genomic alterations only. These scores have been defined by the guideline authors and validated by the ESMO Translational Research and Precision Medicine Working Group. (Mateo, 2018)</a:t>
            </a:r>
            <a:endParaRPr lang="en-US" sz="900" dirty="0">
              <a:solidFill>
                <a:schemeClr val="tx1">
                  <a:lumMod val="50000"/>
                  <a:lumOff val="50000"/>
                </a:schemeClr>
              </a:solidFill>
            </a:endParaRPr>
          </a:p>
          <a:p>
            <a:r>
              <a:rPr lang="en-US" sz="900" baseline="30000" dirty="0">
                <a:solidFill>
                  <a:schemeClr val="tx1">
                    <a:lumMod val="50000"/>
                    <a:lumOff val="50000"/>
                  </a:schemeClr>
                </a:solidFill>
              </a:rPr>
              <a:t>‡</a:t>
            </a:r>
            <a:r>
              <a:rPr lang="en-US" sz="900" dirty="0">
                <a:solidFill>
                  <a:schemeClr val="tx1">
                    <a:lumMod val="50000"/>
                    <a:lumOff val="50000"/>
                  </a:schemeClr>
                </a:solidFill>
              </a:rPr>
              <a:t>Recommended platinum compounds are oxaliplatin or cisplatin. Oxaliplatin is preferred, especially for older patients. Recommended fluoropyrimidines are intravenous 5-FU, oral capecitabine or oral S-1. Irinotecan–5-FU can be considered an alternative option for patients who do not tolerate platinum compounds or for patients who have progressed shortly after adjuvant platinum-based therapy.</a:t>
            </a:r>
          </a:p>
          <a:p>
            <a:r>
              <a:rPr lang="en-US" sz="900" baseline="30000" dirty="0">
                <a:solidFill>
                  <a:schemeClr val="tx1">
                    <a:lumMod val="50000"/>
                    <a:lumOff val="50000"/>
                  </a:schemeClr>
                </a:solidFill>
              </a:rPr>
              <a:t>§</a:t>
            </a:r>
            <a:r>
              <a:rPr lang="en-US" sz="900" dirty="0">
                <a:solidFill>
                  <a:schemeClr val="tx1">
                    <a:lumMod val="50000"/>
                    <a:lumOff val="50000"/>
                  </a:schemeClr>
                </a:solidFill>
              </a:rPr>
              <a:t>Pembrolizumab–trastuzumab–</a:t>
            </a:r>
            <a:r>
              <a:rPr lang="en-US" sz="900" dirty="0" err="1">
                <a:solidFill>
                  <a:schemeClr val="tx1">
                    <a:lumMod val="50000"/>
                    <a:lumOff val="50000"/>
                  </a:schemeClr>
                </a:solidFill>
              </a:rPr>
              <a:t>ChT</a:t>
            </a:r>
            <a:r>
              <a:rPr lang="en-US" sz="900" dirty="0">
                <a:solidFill>
                  <a:schemeClr val="tx1">
                    <a:lumMod val="50000"/>
                    <a:lumOff val="50000"/>
                  </a:schemeClr>
                </a:solidFill>
              </a:rPr>
              <a:t>, in combination with fluoropyrimidine and platinum-containing </a:t>
            </a:r>
            <a:r>
              <a:rPr lang="en-US" sz="900" dirty="0" err="1">
                <a:solidFill>
                  <a:schemeClr val="tx1">
                    <a:lumMod val="50000"/>
                    <a:lumOff val="50000"/>
                  </a:schemeClr>
                </a:solidFill>
              </a:rPr>
              <a:t>ChT</a:t>
            </a:r>
            <a:r>
              <a:rPr lang="en-US" sz="900" dirty="0">
                <a:solidFill>
                  <a:schemeClr val="tx1">
                    <a:lumMod val="50000"/>
                    <a:lumOff val="50000"/>
                  </a:schemeClr>
                </a:solidFill>
              </a:rPr>
              <a:t>, is recommended for the first-line treatment of locally advanced unresectable or metastatic HER2-positive gastric or gastro-</a:t>
            </a:r>
            <a:r>
              <a:rPr lang="en-US" sz="900" dirty="0" err="1">
                <a:solidFill>
                  <a:schemeClr val="tx1">
                    <a:lumMod val="50000"/>
                    <a:lumOff val="50000"/>
                  </a:schemeClr>
                </a:solidFill>
              </a:rPr>
              <a:t>oesophageal</a:t>
            </a:r>
            <a:r>
              <a:rPr lang="en-US" sz="900" dirty="0">
                <a:solidFill>
                  <a:schemeClr val="tx1">
                    <a:lumMod val="50000"/>
                    <a:lumOff val="50000"/>
                  </a:schemeClr>
                </a:solidFill>
              </a:rPr>
              <a:t> junction adenocarcinoma in adults whose </a:t>
            </a:r>
            <a:r>
              <a:rPr lang="en-US" sz="900" dirty="0" err="1">
                <a:solidFill>
                  <a:schemeClr val="tx1">
                    <a:lumMod val="50000"/>
                    <a:lumOff val="50000"/>
                  </a:schemeClr>
                </a:solidFill>
              </a:rPr>
              <a:t>tumours</a:t>
            </a:r>
            <a:r>
              <a:rPr lang="en-US" sz="900" dirty="0">
                <a:solidFill>
                  <a:schemeClr val="tx1">
                    <a:lumMod val="50000"/>
                    <a:lumOff val="50000"/>
                  </a:schemeClr>
                </a:solidFill>
              </a:rPr>
              <a:t> express PD-L1 with a CPS ≥ 1, EMA and FDA approved. Results from the </a:t>
            </a:r>
            <a:r>
              <a:rPr lang="en-US" sz="900" dirty="0" err="1">
                <a:solidFill>
                  <a:schemeClr val="tx1">
                    <a:lumMod val="50000"/>
                    <a:lumOff val="50000"/>
                  </a:schemeClr>
                </a:solidFill>
              </a:rPr>
              <a:t>randomised</a:t>
            </a:r>
            <a:r>
              <a:rPr lang="en-US" sz="900" dirty="0">
                <a:solidFill>
                  <a:schemeClr val="tx1">
                    <a:lumMod val="50000"/>
                    <a:lumOff val="50000"/>
                  </a:schemeClr>
                </a:solidFill>
              </a:rPr>
              <a:t> AIO </a:t>
            </a:r>
            <a:r>
              <a:rPr lang="en-US" sz="900" dirty="0" err="1">
                <a:solidFill>
                  <a:schemeClr val="tx1">
                    <a:lumMod val="50000"/>
                    <a:lumOff val="50000"/>
                  </a:schemeClr>
                </a:solidFill>
              </a:rPr>
              <a:t>Intega</a:t>
            </a:r>
            <a:r>
              <a:rPr lang="en-US" sz="900" dirty="0">
                <a:solidFill>
                  <a:schemeClr val="tx1">
                    <a:lumMod val="50000"/>
                    <a:lumOff val="50000"/>
                  </a:schemeClr>
                </a:solidFill>
              </a:rPr>
              <a:t> study suggest safety and activity for the combination of nivolumab–trastuzumab–FOLFOX (Stein, 2022), not EMA and not FDA approved for this indication.</a:t>
            </a:r>
          </a:p>
          <a:p>
            <a:r>
              <a:rPr lang="en-US" sz="900" baseline="30000" dirty="0">
                <a:solidFill>
                  <a:schemeClr val="tx1">
                    <a:lumMod val="50000"/>
                    <a:lumOff val="50000"/>
                  </a:schemeClr>
                </a:solidFill>
              </a:rPr>
              <a:t>║</a:t>
            </a:r>
            <a:r>
              <a:rPr lang="en-US" sz="900" dirty="0">
                <a:solidFill>
                  <a:schemeClr val="tx1">
                    <a:lumMod val="50000"/>
                    <a:lumOff val="50000"/>
                  </a:schemeClr>
                </a:solidFill>
              </a:rPr>
              <a:t>Gastrectomy is not recommended in metastatic gastric cancer unless required for palliation of symptoms.</a:t>
            </a:r>
          </a:p>
          <a:p>
            <a:r>
              <a:rPr lang="en-US" sz="900" baseline="30000" dirty="0">
                <a:solidFill>
                  <a:schemeClr val="tx1">
                    <a:lumMod val="50000"/>
                    <a:lumOff val="50000"/>
                  </a:schemeClr>
                </a:solidFill>
              </a:rPr>
              <a:t>¶</a:t>
            </a:r>
            <a:r>
              <a:rPr lang="en-US" sz="900" dirty="0">
                <a:solidFill>
                  <a:schemeClr val="tx1">
                    <a:lumMod val="50000"/>
                    <a:lumOff val="50000"/>
                  </a:schemeClr>
                </a:solidFill>
              </a:rPr>
              <a:t>Resection of metastases and cytoreductive surgery in case of peritoneal metastases cannot be recommended in general but might be considered as an individual approach in highly selected cases with oligometastatic disease and response to </a:t>
            </a:r>
            <a:r>
              <a:rPr lang="en-US" sz="900" dirty="0" err="1">
                <a:solidFill>
                  <a:schemeClr val="tx1">
                    <a:lumMod val="50000"/>
                    <a:lumOff val="50000"/>
                  </a:schemeClr>
                </a:solidFill>
              </a:rPr>
              <a:t>ChT</a:t>
            </a:r>
            <a:r>
              <a:rPr lang="en-US" sz="900" dirty="0">
                <a:solidFill>
                  <a:schemeClr val="tx1">
                    <a:lumMod val="50000"/>
                    <a:lumOff val="50000"/>
                  </a:schemeClr>
                </a:solidFill>
              </a:rPr>
              <a:t>. Resection of metastases in addition to systemic </a:t>
            </a:r>
            <a:r>
              <a:rPr lang="en-US" sz="900" dirty="0" err="1">
                <a:solidFill>
                  <a:schemeClr val="tx1">
                    <a:lumMod val="50000"/>
                    <a:lumOff val="50000"/>
                  </a:schemeClr>
                </a:solidFill>
              </a:rPr>
              <a:t>ChT</a:t>
            </a:r>
            <a:r>
              <a:rPr lang="en-US" sz="900" dirty="0">
                <a:solidFill>
                  <a:schemeClr val="tx1">
                    <a:lumMod val="50000"/>
                    <a:lumOff val="50000"/>
                  </a:schemeClr>
                </a:solidFill>
              </a:rPr>
              <a:t> was not shown to improve survival in the Renaissance trial. Cytoreductive surgery for peritoneal metastases may even be detrimental. The standard of care is systemic therapy with an established and recommended regimen for stage IV disease. Surgery cannot be recommended outside the context of a clinical trial or in very selected cases, after a sufficiently long period of systemic treatment (standard of care) and after critical discussion in a multidisciplinary </a:t>
            </a:r>
            <a:r>
              <a:rPr lang="en-US" sz="900" dirty="0" err="1">
                <a:solidFill>
                  <a:schemeClr val="tx1">
                    <a:lumMod val="50000"/>
                    <a:lumOff val="50000"/>
                  </a:schemeClr>
                </a:solidFill>
              </a:rPr>
              <a:t>tumour</a:t>
            </a:r>
            <a:r>
              <a:rPr lang="en-US" sz="900" dirty="0">
                <a:solidFill>
                  <a:schemeClr val="tx1">
                    <a:lumMod val="50000"/>
                    <a:lumOff val="50000"/>
                  </a:schemeClr>
                </a:solidFill>
              </a:rPr>
              <a:t> board at a high-volume tertiary referral </a:t>
            </a:r>
            <a:r>
              <a:rPr lang="en-US" sz="900" dirty="0" err="1">
                <a:solidFill>
                  <a:schemeClr val="tx1">
                    <a:lumMod val="50000"/>
                    <a:lumOff val="50000"/>
                  </a:schemeClr>
                </a:solidFill>
              </a:rPr>
              <a:t>centre</a:t>
            </a:r>
            <a:r>
              <a:rPr lang="en-US" sz="900" dirty="0">
                <a:solidFill>
                  <a:schemeClr val="tx1">
                    <a:lumMod val="50000"/>
                    <a:lumOff val="50000"/>
                  </a:schemeClr>
                </a:solidFill>
              </a:rPr>
              <a:t>.</a:t>
            </a:r>
          </a:p>
        </p:txBody>
      </p:sp>
      <p:sp>
        <p:nvSpPr>
          <p:cNvPr id="6" name="TextBox 5">
            <a:extLst>
              <a:ext uri="{FF2B5EF4-FFF2-40B4-BE49-F238E27FC236}">
                <a16:creationId xmlns:a16="http://schemas.microsoft.com/office/drawing/2014/main" id="{ECDDD7EF-A944-7F11-BAD0-A41BD5FBCE47}"/>
              </a:ext>
            </a:extLst>
          </p:cNvPr>
          <p:cNvSpPr txBox="1"/>
          <p:nvPr userDrawn="1"/>
        </p:nvSpPr>
        <p:spPr>
          <a:xfrm>
            <a:off x="693055" y="2536416"/>
            <a:ext cx="5028469" cy="523220"/>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Advanced/Metastatic Unresectable </a:t>
            </a:r>
            <a:r>
              <a:rPr lang="en-US" sz="1400" dirty="0" err="1">
                <a:solidFill>
                  <a:srgbClr val="1D5271"/>
                </a:solidFill>
                <a:latin typeface="Arial Narrow" panose="020B0606020202030204" pitchFamily="34" charset="0"/>
                <a:ea typeface="Arial" charset="0"/>
                <a:cs typeface="Arial" charset="0"/>
              </a:rPr>
              <a:t>Oesophageal</a:t>
            </a:r>
            <a:r>
              <a:rPr lang="en-US" sz="1400" dirty="0">
                <a:solidFill>
                  <a:srgbClr val="1D5271"/>
                </a:solidFill>
                <a:latin typeface="Arial Narrow" panose="020B0606020202030204" pitchFamily="34" charset="0"/>
                <a:ea typeface="Arial" charset="0"/>
                <a:cs typeface="Arial" charset="0"/>
              </a:rPr>
              <a:t>, </a:t>
            </a:r>
            <a:r>
              <a:rPr lang="en-US" sz="1400" dirty="0" err="1">
                <a:solidFill>
                  <a:srgbClr val="1D5271"/>
                </a:solidFill>
                <a:latin typeface="Arial Narrow" panose="020B0606020202030204" pitchFamily="34" charset="0"/>
                <a:ea typeface="Arial" charset="0"/>
                <a:cs typeface="Arial" charset="0"/>
              </a:rPr>
              <a:t>Oesophagogastric</a:t>
            </a:r>
            <a:r>
              <a:rPr lang="en-US" sz="1400" dirty="0">
                <a:solidFill>
                  <a:srgbClr val="1D5271"/>
                </a:solidFill>
                <a:latin typeface="Arial Narrow" panose="020B0606020202030204" pitchFamily="34" charset="0"/>
                <a:ea typeface="Arial" charset="0"/>
                <a:cs typeface="Arial" charset="0"/>
              </a:rPr>
              <a:t> Junction and Gastric Adenocarcinoma: First-line Therapy (HER2-positive)</a:t>
            </a:r>
          </a:p>
        </p:txBody>
      </p:sp>
      <p:pic>
        <p:nvPicPr>
          <p:cNvPr id="8" name="Picture 7">
            <a:extLst>
              <a:ext uri="{FF2B5EF4-FFF2-40B4-BE49-F238E27FC236}">
                <a16:creationId xmlns:a16="http://schemas.microsoft.com/office/drawing/2014/main" id="{D7678C6E-0AFC-B380-9C4B-091C529D4B99}"/>
              </a:ext>
            </a:extLst>
          </p:cNvPr>
          <p:cNvPicPr>
            <a:picLocks noChangeAspect="1"/>
          </p:cNvPicPr>
          <p:nvPr userDrawn="1"/>
        </p:nvPicPr>
        <p:blipFill>
          <a:blip r:embed="rId2"/>
          <a:stretch>
            <a:fillRect/>
          </a:stretch>
        </p:blipFill>
        <p:spPr>
          <a:xfrm>
            <a:off x="7283105" y="541784"/>
            <a:ext cx="4330700" cy="5676900"/>
          </a:xfrm>
          <a:prstGeom prst="rect">
            <a:avLst/>
          </a:prstGeom>
        </p:spPr>
      </p:pic>
    </p:spTree>
    <p:extLst>
      <p:ext uri="{BB962C8B-B14F-4D97-AF65-F5344CB8AC3E}">
        <p14:creationId xmlns:p14="http://schemas.microsoft.com/office/powerpoint/2010/main" val="2034332441"/>
      </p:ext>
    </p:extLst>
  </p:cSld>
  <p:clrMapOvr>
    <a:masterClrMapping/>
  </p:clrMapOvr>
  <p:extLst>
    <p:ext uri="{DCECCB84-F9BA-43D5-87BE-67443E8EF086}">
      <p15:sldGuideLst xmlns:p15="http://schemas.microsoft.com/office/powerpoint/2012/main">
        <p15:guide id="1" orient="horz" pos="456" userDrawn="1">
          <p15:clr>
            <a:srgbClr val="FBAE40"/>
          </p15:clr>
        </p15:guide>
        <p15:guide id="2" pos="727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0E1A0D-FA4D-2B38-F7B4-8F44D037DF9C}"/>
              </a:ext>
            </a:extLst>
          </p:cNvPr>
          <p:cNvSpPr txBox="1"/>
          <p:nvPr userDrawn="1"/>
        </p:nvSpPr>
        <p:spPr>
          <a:xfrm>
            <a:off x="675783" y="1700895"/>
            <a:ext cx="3755680"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Metastatic Disease</a:t>
            </a:r>
          </a:p>
        </p:txBody>
      </p:sp>
      <p:sp>
        <p:nvSpPr>
          <p:cNvPr id="4" name="TextBox 3">
            <a:extLst>
              <a:ext uri="{FF2B5EF4-FFF2-40B4-BE49-F238E27FC236}">
                <a16:creationId xmlns:a16="http://schemas.microsoft.com/office/drawing/2014/main" id="{0D0F5FDC-8389-8BF2-3561-77D8F99F8304}"/>
              </a:ext>
            </a:extLst>
          </p:cNvPr>
          <p:cNvSpPr txBox="1"/>
          <p:nvPr userDrawn="1"/>
        </p:nvSpPr>
        <p:spPr>
          <a:xfrm>
            <a:off x="6617766" y="6323193"/>
            <a:ext cx="539892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2024 ESMO. All rights reserved. https://www.esmo.org/living-guidelines/esmo-gastric-cancer-living-guideline</a:t>
            </a:r>
          </a:p>
        </p:txBody>
      </p:sp>
      <p:sp>
        <p:nvSpPr>
          <p:cNvPr id="5" name="TextBox 4">
            <a:extLst>
              <a:ext uri="{FF2B5EF4-FFF2-40B4-BE49-F238E27FC236}">
                <a16:creationId xmlns:a16="http://schemas.microsoft.com/office/drawing/2014/main" id="{5A88E796-BF8F-BFDF-6CD3-3C6C89C709DA}"/>
              </a:ext>
            </a:extLst>
          </p:cNvPr>
          <p:cNvSpPr txBox="1"/>
          <p:nvPr userDrawn="1"/>
        </p:nvSpPr>
        <p:spPr>
          <a:xfrm>
            <a:off x="578195" y="1272568"/>
            <a:ext cx="2866754" cy="400110"/>
          </a:xfrm>
          <a:prstGeom prst="rect">
            <a:avLst/>
          </a:prstGeom>
          <a:noFill/>
          <a:ln>
            <a:noFill/>
          </a:ln>
        </p:spPr>
        <p:txBody>
          <a:bodyPr wrap="square" rtlCol="0">
            <a:spAutoFit/>
          </a:bodyPr>
          <a:lstStyle/>
          <a:p>
            <a:r>
              <a:rPr lang="en-US" sz="1000" dirty="0">
                <a:solidFill>
                  <a:srgbClr val="1D5271"/>
                </a:solidFill>
                <a:latin typeface="Arial Narrow" panose="020B0606020202030204" pitchFamily="34" charset="0"/>
                <a:ea typeface="Arial" charset="0"/>
                <a:cs typeface="Arial" charset="0"/>
              </a:rPr>
              <a:t>ESMO Gastric Cancer Living Guideline</a:t>
            </a:r>
          </a:p>
          <a:p>
            <a:pPr algn="r"/>
            <a:r>
              <a:rPr lang="en-US" sz="1000" dirty="0">
                <a:solidFill>
                  <a:srgbClr val="1D5271"/>
                </a:solidFill>
                <a:latin typeface="Arial Narrow" panose="020B0606020202030204" pitchFamily="34" charset="0"/>
                <a:ea typeface="Arial" charset="0"/>
                <a:cs typeface="Arial" charset="0"/>
              </a:rPr>
              <a:t>v1.4 September 2024</a:t>
            </a:r>
          </a:p>
        </p:txBody>
      </p:sp>
      <p:sp>
        <p:nvSpPr>
          <p:cNvPr id="6" name="TextBox 5">
            <a:extLst>
              <a:ext uri="{FF2B5EF4-FFF2-40B4-BE49-F238E27FC236}">
                <a16:creationId xmlns:a16="http://schemas.microsoft.com/office/drawing/2014/main" id="{C3EE89A8-99E5-E186-5EB2-AB7E90294438}"/>
              </a:ext>
            </a:extLst>
          </p:cNvPr>
          <p:cNvSpPr txBox="1"/>
          <p:nvPr userDrawn="1"/>
        </p:nvSpPr>
        <p:spPr>
          <a:xfrm>
            <a:off x="697073" y="2742216"/>
            <a:ext cx="5272211" cy="1938992"/>
          </a:xfrm>
          <a:prstGeom prst="rect">
            <a:avLst/>
          </a:prstGeom>
          <a:noFill/>
        </p:spPr>
        <p:txBody>
          <a:bodyPr wrap="square" rtlCol="0">
            <a:spAutoFit/>
          </a:bodyPr>
          <a:lstStyle/>
          <a:p>
            <a:r>
              <a:rPr lang="en-US" sz="750" baseline="30000" dirty="0">
                <a:solidFill>
                  <a:schemeClr val="tx1">
                    <a:lumMod val="50000"/>
                    <a:lumOff val="50000"/>
                  </a:schemeClr>
                </a:solidFill>
                <a:latin typeface="Arial Narrow" panose="020B0606020202030204" pitchFamily="34" charset="0"/>
              </a:rPr>
              <a:t>*</a:t>
            </a:r>
            <a:r>
              <a:rPr lang="en-US" sz="750" dirty="0">
                <a:solidFill>
                  <a:schemeClr val="tx1">
                    <a:lumMod val="50000"/>
                    <a:lumOff val="50000"/>
                  </a:schemeClr>
                </a:solidFill>
                <a:latin typeface="Arial Narrow" panose="020B0606020202030204" pitchFamily="34" charset="0"/>
              </a:rPr>
              <a:t>Recommended platinum compounds are oxaliplatin or cisplatin. Oxaliplatin is preferred, especially for older patients. Recommended fluoropyrimidines are intravenous 5-FU, oral capecitabine or oral S-1. Irinotecan–5-FU can be considered an alternative option for patients who do not tolerate platinum compounds or for patients who have progressed shortly after adjuvant platinum-based therapy.</a:t>
            </a:r>
          </a:p>
          <a:p>
            <a:r>
              <a:rPr lang="en-US" sz="750" baseline="30000" dirty="0">
                <a:solidFill>
                  <a:schemeClr val="tx1">
                    <a:lumMod val="50000"/>
                    <a:lumOff val="50000"/>
                  </a:schemeClr>
                </a:solidFill>
                <a:latin typeface="Arial Narrow" panose="020B0606020202030204" pitchFamily="34" charset="0"/>
              </a:rPr>
              <a:t>†</a:t>
            </a:r>
            <a:r>
              <a:rPr lang="en-US" sz="750" dirty="0">
                <a:solidFill>
                  <a:schemeClr val="tx1">
                    <a:lumMod val="50000"/>
                    <a:lumOff val="50000"/>
                  </a:schemeClr>
                </a:solidFill>
                <a:latin typeface="Arial Narrow" panose="020B0606020202030204" pitchFamily="34" charset="0"/>
              </a:rPr>
              <a:t>ESCAT scores apply to genomic alterations only. These scores have been defined by the guideline authors and validated by the ESMO Translational Research and Precision Medicine Working Group. (Mateo, 2018) </a:t>
            </a:r>
          </a:p>
          <a:p>
            <a:r>
              <a:rPr lang="en-US" sz="750" baseline="30000" dirty="0">
                <a:solidFill>
                  <a:schemeClr val="tx1">
                    <a:lumMod val="50000"/>
                    <a:lumOff val="50000"/>
                  </a:schemeClr>
                </a:solidFill>
                <a:latin typeface="Arial Narrow" panose="020B0606020202030204" pitchFamily="34" charset="0"/>
              </a:rPr>
              <a:t>‡</a:t>
            </a:r>
            <a:r>
              <a:rPr lang="en-US" sz="750" dirty="0">
                <a:solidFill>
                  <a:schemeClr val="tx1">
                    <a:lumMod val="50000"/>
                    <a:lumOff val="50000"/>
                  </a:schemeClr>
                </a:solidFill>
                <a:latin typeface="Arial Narrow" panose="020B0606020202030204" pitchFamily="34" charset="0"/>
              </a:rPr>
              <a:t>Nivolumab–</a:t>
            </a:r>
            <a:r>
              <a:rPr lang="en-US" sz="750" dirty="0" err="1">
                <a:solidFill>
                  <a:schemeClr val="tx1">
                    <a:lumMod val="50000"/>
                    <a:lumOff val="50000"/>
                  </a:schemeClr>
                </a:solidFill>
                <a:latin typeface="Arial Narrow" panose="020B0606020202030204" pitchFamily="34" charset="0"/>
              </a:rPr>
              <a:t>ChT</a:t>
            </a:r>
            <a:r>
              <a:rPr lang="en-US" sz="750" dirty="0">
                <a:solidFill>
                  <a:schemeClr val="tx1">
                    <a:lumMod val="50000"/>
                    <a:lumOff val="50000"/>
                  </a:schemeClr>
                </a:solidFill>
                <a:latin typeface="Arial Narrow" panose="020B0606020202030204" pitchFamily="34" charset="0"/>
              </a:rPr>
              <a:t> is to be considered for advanced, untreated gastric, </a:t>
            </a:r>
            <a:r>
              <a:rPr lang="en-US" sz="750" dirty="0" err="1">
                <a:solidFill>
                  <a:schemeClr val="tx1">
                    <a:lumMod val="50000"/>
                    <a:lumOff val="50000"/>
                  </a:schemeClr>
                </a:solidFill>
                <a:latin typeface="Arial Narrow" panose="020B0606020202030204" pitchFamily="34" charset="0"/>
              </a:rPr>
              <a:t>oesophago</a:t>
            </a:r>
            <a:r>
              <a:rPr lang="en-US" sz="750" dirty="0">
                <a:solidFill>
                  <a:schemeClr val="tx1">
                    <a:lumMod val="50000"/>
                    <a:lumOff val="50000"/>
                  </a:schemeClr>
                </a:solidFill>
                <a:latin typeface="Arial Narrow" panose="020B0606020202030204" pitchFamily="34" charset="0"/>
              </a:rPr>
              <a:t>-gastric junction and </a:t>
            </a:r>
            <a:r>
              <a:rPr lang="en-US" sz="750" dirty="0" err="1">
                <a:solidFill>
                  <a:schemeClr val="tx1">
                    <a:lumMod val="50000"/>
                    <a:lumOff val="50000"/>
                  </a:schemeClr>
                </a:solidFill>
                <a:latin typeface="Arial Narrow" panose="020B0606020202030204" pitchFamily="34" charset="0"/>
              </a:rPr>
              <a:t>oesophageal</a:t>
            </a:r>
            <a:r>
              <a:rPr lang="en-US" sz="750" dirty="0">
                <a:solidFill>
                  <a:schemeClr val="tx1">
                    <a:lumMod val="50000"/>
                    <a:lumOff val="50000"/>
                  </a:schemeClr>
                </a:solidFill>
                <a:latin typeface="Arial Narrow" panose="020B0606020202030204" pitchFamily="34" charset="0"/>
              </a:rPr>
              <a:t> adenocarcinoma with a PD-L1 CPS score 1-4 and should be given for a CPS ≥5 (FDA approved without PD-L1 CPS restriction, EMA approved for PD-L1 CPS ≥5). Higher PD-L1 expression levels are associated with higher efficacy. CPS 1-4 is associated with borderline efficacy (e.g. HR 0.95 in </a:t>
            </a:r>
            <a:r>
              <a:rPr lang="en-US" sz="750" dirty="0" err="1">
                <a:solidFill>
                  <a:schemeClr val="tx1">
                    <a:lumMod val="50000"/>
                    <a:lumOff val="50000"/>
                  </a:schemeClr>
                </a:solidFill>
                <a:latin typeface="Arial Narrow" panose="020B0606020202030204" pitchFamily="34" charset="0"/>
              </a:rPr>
              <a:t>CheckMate</a:t>
            </a:r>
            <a:r>
              <a:rPr lang="en-US" sz="750" dirty="0">
                <a:solidFill>
                  <a:schemeClr val="tx1">
                    <a:lumMod val="50000"/>
                    <a:lumOff val="50000"/>
                  </a:schemeClr>
                </a:solidFill>
                <a:latin typeface="Arial Narrow" panose="020B0606020202030204" pitchFamily="34" charset="0"/>
              </a:rPr>
              <a:t> 649, </a:t>
            </a:r>
            <a:r>
              <a:rPr lang="en-US" sz="750" dirty="0" err="1">
                <a:solidFill>
                  <a:schemeClr val="tx1">
                    <a:lumMod val="50000"/>
                    <a:lumOff val="50000"/>
                  </a:schemeClr>
                </a:solidFill>
                <a:latin typeface="Arial Narrow" panose="020B0606020202030204" pitchFamily="34" charset="0"/>
              </a:rPr>
              <a:t>Janjigian</a:t>
            </a:r>
            <a:r>
              <a:rPr lang="en-US" sz="750" dirty="0">
                <a:solidFill>
                  <a:schemeClr val="tx1">
                    <a:lumMod val="50000"/>
                    <a:lumOff val="50000"/>
                  </a:schemeClr>
                </a:solidFill>
                <a:latin typeface="Arial Narrow" panose="020B0606020202030204" pitchFamily="34" charset="0"/>
              </a:rPr>
              <a:t>, 2021).</a:t>
            </a:r>
          </a:p>
          <a:p>
            <a:r>
              <a:rPr lang="en-US" sz="750" baseline="30000" dirty="0">
                <a:solidFill>
                  <a:schemeClr val="tx1">
                    <a:lumMod val="50000"/>
                    <a:lumOff val="50000"/>
                  </a:schemeClr>
                </a:solidFill>
                <a:latin typeface="Arial Narrow" panose="020B0606020202030204" pitchFamily="34" charset="0"/>
              </a:rPr>
              <a:t>§</a:t>
            </a:r>
            <a:r>
              <a:rPr lang="en-US" sz="750" dirty="0">
                <a:solidFill>
                  <a:schemeClr val="tx1">
                    <a:lumMod val="50000"/>
                    <a:lumOff val="50000"/>
                  </a:schemeClr>
                </a:solidFill>
                <a:latin typeface="Arial Narrow" panose="020B0606020202030204" pitchFamily="34" charset="0"/>
              </a:rPr>
              <a:t>Pembrolizumab–</a:t>
            </a:r>
            <a:r>
              <a:rPr lang="en-US" sz="750" dirty="0" err="1">
                <a:solidFill>
                  <a:schemeClr val="tx1">
                    <a:lumMod val="50000"/>
                    <a:lumOff val="50000"/>
                  </a:schemeClr>
                </a:solidFill>
                <a:latin typeface="Arial Narrow" panose="020B0606020202030204" pitchFamily="34" charset="0"/>
              </a:rPr>
              <a:t>ChT</a:t>
            </a:r>
            <a:r>
              <a:rPr lang="en-US" sz="750" dirty="0">
                <a:solidFill>
                  <a:schemeClr val="tx1">
                    <a:lumMod val="50000"/>
                    <a:lumOff val="50000"/>
                  </a:schemeClr>
                </a:solidFill>
                <a:latin typeface="Arial Narrow" panose="020B0606020202030204" pitchFamily="34" charset="0"/>
              </a:rPr>
              <a:t> is to be considered for advanced, untreated gastric, </a:t>
            </a:r>
            <a:r>
              <a:rPr lang="en-US" sz="750" dirty="0" err="1">
                <a:solidFill>
                  <a:schemeClr val="tx1">
                    <a:lumMod val="50000"/>
                    <a:lumOff val="50000"/>
                  </a:schemeClr>
                </a:solidFill>
                <a:latin typeface="Arial Narrow" panose="020B0606020202030204" pitchFamily="34" charset="0"/>
              </a:rPr>
              <a:t>oesophago</a:t>
            </a:r>
            <a:r>
              <a:rPr lang="en-US" sz="750" dirty="0">
                <a:solidFill>
                  <a:schemeClr val="tx1">
                    <a:lumMod val="50000"/>
                    <a:lumOff val="50000"/>
                  </a:schemeClr>
                </a:solidFill>
                <a:latin typeface="Arial Narrow" panose="020B0606020202030204" pitchFamily="34" charset="0"/>
              </a:rPr>
              <a:t>-gastric junction and </a:t>
            </a:r>
            <a:r>
              <a:rPr lang="en-US" sz="750" dirty="0" err="1">
                <a:solidFill>
                  <a:schemeClr val="tx1">
                    <a:lumMod val="50000"/>
                    <a:lumOff val="50000"/>
                  </a:schemeClr>
                </a:solidFill>
                <a:latin typeface="Arial Narrow" panose="020B0606020202030204" pitchFamily="34" charset="0"/>
              </a:rPr>
              <a:t>oesophageal</a:t>
            </a:r>
            <a:r>
              <a:rPr lang="en-US" sz="750" dirty="0">
                <a:solidFill>
                  <a:schemeClr val="tx1">
                    <a:lumMod val="50000"/>
                    <a:lumOff val="50000"/>
                  </a:schemeClr>
                </a:solidFill>
                <a:latin typeface="Arial Narrow" panose="020B0606020202030204" pitchFamily="34" charset="0"/>
              </a:rPr>
              <a:t> adenocarcinoma with a PD-L1 CPS score 1-9 and should be given for a CPS ≥10 (FDA approved without PD-L1 CPS restriction, EMA-approved for gastric and </a:t>
            </a:r>
            <a:r>
              <a:rPr lang="en-US" sz="750" dirty="0" err="1">
                <a:solidFill>
                  <a:schemeClr val="tx1">
                    <a:lumMod val="50000"/>
                    <a:lumOff val="50000"/>
                  </a:schemeClr>
                </a:solidFill>
                <a:latin typeface="Arial Narrow" panose="020B0606020202030204" pitchFamily="34" charset="0"/>
              </a:rPr>
              <a:t>oesophago</a:t>
            </a:r>
            <a:r>
              <a:rPr lang="en-US" sz="750" dirty="0">
                <a:solidFill>
                  <a:schemeClr val="tx1">
                    <a:lumMod val="50000"/>
                    <a:lumOff val="50000"/>
                  </a:schemeClr>
                </a:solidFill>
                <a:latin typeface="Arial Narrow" panose="020B0606020202030204" pitchFamily="34" charset="0"/>
              </a:rPr>
              <a:t>-gastric junction cancer with a PD-L1 CPS ≥1 and for </a:t>
            </a:r>
            <a:r>
              <a:rPr lang="en-US" sz="750" dirty="0" err="1">
                <a:solidFill>
                  <a:schemeClr val="tx1">
                    <a:lumMod val="50000"/>
                    <a:lumOff val="50000"/>
                  </a:schemeClr>
                </a:solidFill>
                <a:latin typeface="Arial Narrow" panose="020B0606020202030204" pitchFamily="34" charset="0"/>
              </a:rPr>
              <a:t>oesophageal</a:t>
            </a:r>
            <a:r>
              <a:rPr lang="en-US" sz="750" dirty="0">
                <a:solidFill>
                  <a:schemeClr val="tx1">
                    <a:lumMod val="50000"/>
                    <a:lumOff val="50000"/>
                  </a:schemeClr>
                </a:solidFill>
                <a:latin typeface="Arial Narrow" panose="020B0606020202030204" pitchFamily="34" charset="0"/>
              </a:rPr>
              <a:t> adenocarcinoma with a CPS ≥10). Higher PD-L1 expression levels are associated with higher efficacy. CPS 1-9 is associated with borderline efficacy (HR 0.83 in KEYNOTE-859, Rha, 2023). Based on positive phase 3 study outcomes, some other PD-1 ICIs are either approved and/or available in different regions, e.g. tislelizumab, </a:t>
            </a:r>
            <a:r>
              <a:rPr lang="en-US" sz="750" dirty="0" err="1">
                <a:solidFill>
                  <a:schemeClr val="tx1">
                    <a:lumMod val="50000"/>
                    <a:lumOff val="50000"/>
                  </a:schemeClr>
                </a:solidFill>
                <a:latin typeface="Arial Narrow" panose="020B0606020202030204" pitchFamily="34" charset="0"/>
              </a:rPr>
              <a:t>sintilimab</a:t>
            </a:r>
            <a:r>
              <a:rPr lang="en-US" sz="750" dirty="0">
                <a:solidFill>
                  <a:schemeClr val="tx1">
                    <a:lumMod val="50000"/>
                    <a:lumOff val="50000"/>
                  </a:schemeClr>
                </a:solidFill>
                <a:latin typeface="Arial Narrow" panose="020B0606020202030204" pitchFamily="34" charset="0"/>
              </a:rPr>
              <a:t>, </a:t>
            </a:r>
            <a:r>
              <a:rPr lang="en-US" sz="750" dirty="0" err="1">
                <a:solidFill>
                  <a:schemeClr val="tx1">
                    <a:lumMod val="50000"/>
                    <a:lumOff val="50000"/>
                  </a:schemeClr>
                </a:solidFill>
                <a:latin typeface="Arial Narrow" panose="020B0606020202030204" pitchFamily="34" charset="0"/>
              </a:rPr>
              <a:t>toripalimab</a:t>
            </a:r>
            <a:r>
              <a:rPr lang="en-US" sz="750" dirty="0">
                <a:solidFill>
                  <a:schemeClr val="tx1">
                    <a:lumMod val="50000"/>
                    <a:lumOff val="50000"/>
                  </a:schemeClr>
                </a:solidFill>
                <a:latin typeface="Arial Narrow" panose="020B0606020202030204" pitchFamily="34" charset="0"/>
              </a:rPr>
              <a:t>.</a:t>
            </a:r>
          </a:p>
          <a:p>
            <a:r>
              <a:rPr lang="en-US" sz="750" baseline="30000" dirty="0">
                <a:solidFill>
                  <a:schemeClr val="tx1">
                    <a:lumMod val="50000"/>
                    <a:lumOff val="50000"/>
                  </a:schemeClr>
                </a:solidFill>
                <a:latin typeface="Arial Narrow" panose="020B0606020202030204" pitchFamily="34" charset="0"/>
              </a:rPr>
              <a:t>║</a:t>
            </a:r>
            <a:r>
              <a:rPr lang="en-US" sz="750" dirty="0">
                <a:solidFill>
                  <a:schemeClr val="tx1">
                    <a:lumMod val="50000"/>
                    <a:lumOff val="50000"/>
                  </a:schemeClr>
                </a:solidFill>
                <a:latin typeface="Arial Narrow" panose="020B0606020202030204" pitchFamily="34" charset="0"/>
              </a:rPr>
              <a:t>The optimum treatment for PD-L1 positive,  CLD18.2 positive patients is not known as anti-PD-1 and anti-CLD 18.2 have not been compared in this setting.</a:t>
            </a:r>
          </a:p>
        </p:txBody>
      </p:sp>
      <p:sp>
        <p:nvSpPr>
          <p:cNvPr id="7" name="TextBox 6">
            <a:extLst>
              <a:ext uri="{FF2B5EF4-FFF2-40B4-BE49-F238E27FC236}">
                <a16:creationId xmlns:a16="http://schemas.microsoft.com/office/drawing/2014/main" id="{A036FFE0-721A-1DE4-39BA-A8D19B9C0EBF}"/>
              </a:ext>
            </a:extLst>
          </p:cNvPr>
          <p:cNvSpPr txBox="1"/>
          <p:nvPr userDrawn="1"/>
        </p:nvSpPr>
        <p:spPr>
          <a:xfrm>
            <a:off x="695447" y="2190778"/>
            <a:ext cx="5092181" cy="523220"/>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Advanced/Metastatic Unresectable </a:t>
            </a:r>
            <a:r>
              <a:rPr lang="en-US" sz="1400" dirty="0" err="1">
                <a:solidFill>
                  <a:srgbClr val="1D5271"/>
                </a:solidFill>
                <a:latin typeface="Arial Narrow" panose="020B0606020202030204" pitchFamily="34" charset="0"/>
                <a:ea typeface="Arial" charset="0"/>
                <a:cs typeface="Arial" charset="0"/>
              </a:rPr>
              <a:t>Oesophageal</a:t>
            </a:r>
            <a:r>
              <a:rPr lang="en-US" sz="1400" dirty="0">
                <a:solidFill>
                  <a:srgbClr val="1D5271"/>
                </a:solidFill>
                <a:latin typeface="Arial Narrow" panose="020B0606020202030204" pitchFamily="34" charset="0"/>
                <a:ea typeface="Arial" charset="0"/>
                <a:cs typeface="Arial" charset="0"/>
              </a:rPr>
              <a:t>, </a:t>
            </a:r>
            <a:r>
              <a:rPr lang="en-US" sz="1400" dirty="0" err="1">
                <a:solidFill>
                  <a:srgbClr val="1D5271"/>
                </a:solidFill>
                <a:latin typeface="Arial Narrow" panose="020B0606020202030204" pitchFamily="34" charset="0"/>
                <a:ea typeface="Arial" charset="0"/>
                <a:cs typeface="Arial" charset="0"/>
              </a:rPr>
              <a:t>Oesophagogastric</a:t>
            </a:r>
            <a:r>
              <a:rPr lang="en-US" sz="1400" dirty="0">
                <a:solidFill>
                  <a:srgbClr val="1D5271"/>
                </a:solidFill>
                <a:latin typeface="Arial Narrow" panose="020B0606020202030204" pitchFamily="34" charset="0"/>
                <a:ea typeface="Arial" charset="0"/>
                <a:cs typeface="Arial" charset="0"/>
              </a:rPr>
              <a:t> Junction and Gastric Adenocarcinoma: First-line Therapy (HER2-negative)</a:t>
            </a:r>
          </a:p>
        </p:txBody>
      </p:sp>
      <p:sp>
        <p:nvSpPr>
          <p:cNvPr id="10" name="TextBox 9">
            <a:extLst>
              <a:ext uri="{FF2B5EF4-FFF2-40B4-BE49-F238E27FC236}">
                <a16:creationId xmlns:a16="http://schemas.microsoft.com/office/drawing/2014/main" id="{6C57AC14-73F0-0407-1091-449138C55BF5}"/>
              </a:ext>
            </a:extLst>
          </p:cNvPr>
          <p:cNvSpPr txBox="1"/>
          <p:nvPr userDrawn="1"/>
        </p:nvSpPr>
        <p:spPr>
          <a:xfrm>
            <a:off x="675783" y="4655585"/>
            <a:ext cx="10982817" cy="1554272"/>
          </a:xfrm>
          <a:prstGeom prst="rect">
            <a:avLst/>
          </a:prstGeom>
          <a:noFill/>
        </p:spPr>
        <p:txBody>
          <a:bodyPr wrap="square">
            <a:spAutoFit/>
          </a:bodyPr>
          <a:lstStyle/>
          <a:p>
            <a:r>
              <a:rPr lang="en-US" sz="750" baseline="30000" dirty="0">
                <a:solidFill>
                  <a:schemeClr val="tx1">
                    <a:lumMod val="50000"/>
                    <a:lumOff val="50000"/>
                  </a:schemeClr>
                </a:solidFill>
                <a:latin typeface="Arial Narrow" panose="020B0606020202030204" pitchFamily="34" charset="0"/>
              </a:rPr>
              <a:t>¶</a:t>
            </a:r>
            <a:r>
              <a:rPr lang="en-US" sz="750" dirty="0">
                <a:solidFill>
                  <a:schemeClr val="tx1">
                    <a:lumMod val="50000"/>
                    <a:lumOff val="50000"/>
                  </a:schemeClr>
                </a:solidFill>
                <a:latin typeface="Arial Narrow" panose="020B0606020202030204" pitchFamily="34" charset="0"/>
              </a:rPr>
              <a:t>Subgroup analyses from first-line randomised trials such as </a:t>
            </a:r>
            <a:r>
              <a:rPr lang="en-US" sz="750" dirty="0" err="1">
                <a:solidFill>
                  <a:schemeClr val="tx1">
                    <a:lumMod val="50000"/>
                    <a:lumOff val="50000"/>
                  </a:schemeClr>
                </a:solidFill>
                <a:latin typeface="Arial Narrow" panose="020B0606020202030204" pitchFamily="34" charset="0"/>
              </a:rPr>
              <a:t>CheckMate</a:t>
            </a:r>
            <a:r>
              <a:rPr lang="en-US" sz="750" dirty="0">
                <a:solidFill>
                  <a:schemeClr val="tx1">
                    <a:lumMod val="50000"/>
                    <a:lumOff val="50000"/>
                  </a:schemeClr>
                </a:solidFill>
                <a:latin typeface="Arial Narrow" panose="020B0606020202030204" pitchFamily="34" charset="0"/>
              </a:rPr>
              <a:t> 649, KEYNOTE-062 and KEYNOTE-859, amongst others, consistently demonstrate a large benefit if PD-1 ICIs are used first-line for </a:t>
            </a:r>
            <a:r>
              <a:rPr lang="en-US" sz="750" dirty="0" err="1">
                <a:solidFill>
                  <a:schemeClr val="tx1">
                    <a:lumMod val="50000"/>
                    <a:lumOff val="50000"/>
                  </a:schemeClr>
                </a:solidFill>
                <a:latin typeface="Arial Narrow" panose="020B0606020202030204" pitchFamily="34" charset="0"/>
              </a:rPr>
              <a:t>dMMR</a:t>
            </a:r>
            <a:r>
              <a:rPr lang="en-US" sz="750" dirty="0">
                <a:solidFill>
                  <a:schemeClr val="tx1">
                    <a:lumMod val="50000"/>
                    <a:lumOff val="50000"/>
                  </a:schemeClr>
                </a:solidFill>
                <a:latin typeface="Arial Narrow" panose="020B0606020202030204" pitchFamily="34" charset="0"/>
              </a:rPr>
              <a:t>/MSI-high gastric cancer, including </a:t>
            </a:r>
            <a:r>
              <a:rPr lang="en-US" sz="750" dirty="0" err="1">
                <a:solidFill>
                  <a:schemeClr val="tx1">
                    <a:lumMod val="50000"/>
                    <a:lumOff val="50000"/>
                  </a:schemeClr>
                </a:solidFill>
                <a:latin typeface="Arial Narrow" panose="020B0606020202030204" pitchFamily="34" charset="0"/>
              </a:rPr>
              <a:t>oesophagogastric</a:t>
            </a:r>
            <a:r>
              <a:rPr lang="en-US" sz="750" dirty="0">
                <a:solidFill>
                  <a:schemeClr val="tx1">
                    <a:lumMod val="50000"/>
                    <a:lumOff val="50000"/>
                  </a:schemeClr>
                </a:solidFill>
                <a:latin typeface="Arial Narrow" panose="020B0606020202030204" pitchFamily="34" charset="0"/>
              </a:rPr>
              <a:t> junction adenocarcinoma. This was also demonstrated in a pooled data analyses from different immunotherapy studies (Chao, 2021; Yoon, 2022). Whether </a:t>
            </a:r>
            <a:r>
              <a:rPr lang="en-US" sz="750" dirty="0" err="1">
                <a:solidFill>
                  <a:schemeClr val="tx1">
                    <a:lumMod val="50000"/>
                    <a:lumOff val="50000"/>
                  </a:schemeClr>
                </a:solidFill>
                <a:latin typeface="Arial Narrow" panose="020B0606020202030204" pitchFamily="34" charset="0"/>
              </a:rPr>
              <a:t>ChT</a:t>
            </a:r>
            <a:r>
              <a:rPr lang="en-US" sz="750" dirty="0">
                <a:solidFill>
                  <a:schemeClr val="tx1">
                    <a:lumMod val="50000"/>
                    <a:lumOff val="50000"/>
                  </a:schemeClr>
                </a:solidFill>
                <a:latin typeface="Arial Narrow" panose="020B0606020202030204" pitchFamily="34" charset="0"/>
              </a:rPr>
              <a:t> should be combined with PD-1 or PD-1 ICI should be given alone is an open question. If fast response is needed due to high symptom burden, involvement of vital organs etc., an initial phase of combination therapy should be considered. PFS but not OS data tended to be better with </a:t>
            </a:r>
            <a:r>
              <a:rPr lang="en-US" sz="750" dirty="0" err="1">
                <a:solidFill>
                  <a:schemeClr val="tx1">
                    <a:lumMod val="50000"/>
                    <a:lumOff val="50000"/>
                  </a:schemeClr>
                </a:solidFill>
                <a:latin typeface="Arial Narrow" panose="020B0606020202030204" pitchFamily="34" charset="0"/>
              </a:rPr>
              <a:t>ChT</a:t>
            </a:r>
            <a:r>
              <a:rPr lang="en-US" sz="750" dirty="0">
                <a:solidFill>
                  <a:schemeClr val="tx1">
                    <a:lumMod val="50000"/>
                    <a:lumOff val="50000"/>
                  </a:schemeClr>
                </a:solidFill>
                <a:latin typeface="Arial Narrow" panose="020B0606020202030204" pitchFamily="34" charset="0"/>
              </a:rPr>
              <a:t> combination compared with PD-1 ICI alone (Chao, 2021).</a:t>
            </a:r>
          </a:p>
          <a:p>
            <a:endParaRPr lang="en-US" sz="750" baseline="30000" dirty="0">
              <a:solidFill>
                <a:schemeClr val="tx1">
                  <a:lumMod val="50000"/>
                  <a:lumOff val="50000"/>
                </a:schemeClr>
              </a:solidFill>
              <a:latin typeface="Arial Narrow" panose="020B0606020202030204" pitchFamily="34" charset="0"/>
            </a:endParaRPr>
          </a:p>
          <a:p>
            <a:r>
              <a:rPr lang="en-US" sz="750" baseline="30000" dirty="0">
                <a:solidFill>
                  <a:schemeClr val="tx1">
                    <a:lumMod val="50000"/>
                    <a:lumOff val="50000"/>
                  </a:schemeClr>
                </a:solidFill>
                <a:latin typeface="Arial Narrow" panose="020B0606020202030204" pitchFamily="34" charset="0"/>
              </a:rPr>
              <a:t>#</a:t>
            </a:r>
            <a:r>
              <a:rPr lang="en-US" sz="750" dirty="0">
                <a:solidFill>
                  <a:schemeClr val="tx1">
                    <a:lumMod val="50000"/>
                    <a:lumOff val="50000"/>
                  </a:schemeClr>
                </a:solidFill>
                <a:latin typeface="Arial Narrow" panose="020B0606020202030204" pitchFamily="34" charset="0"/>
              </a:rPr>
              <a:t>Docetaxel–ChT is recommended in selected patients for advanced, untreated gastric, </a:t>
            </a:r>
            <a:r>
              <a:rPr lang="en-US" sz="750" dirty="0" err="1">
                <a:solidFill>
                  <a:schemeClr val="tx1">
                    <a:lumMod val="50000"/>
                    <a:lumOff val="50000"/>
                  </a:schemeClr>
                </a:solidFill>
                <a:latin typeface="Arial Narrow" panose="020B0606020202030204" pitchFamily="34" charset="0"/>
              </a:rPr>
              <a:t>oesophago</a:t>
            </a:r>
            <a:r>
              <a:rPr lang="en-US" sz="750" dirty="0">
                <a:solidFill>
                  <a:schemeClr val="tx1">
                    <a:lumMod val="50000"/>
                    <a:lumOff val="50000"/>
                  </a:schemeClr>
                </a:solidFill>
                <a:latin typeface="Arial Narrow" panose="020B0606020202030204" pitchFamily="34" charset="0"/>
              </a:rPr>
              <a:t>-gastric junction and </a:t>
            </a:r>
            <a:r>
              <a:rPr lang="en-US" sz="750" dirty="0" err="1">
                <a:solidFill>
                  <a:schemeClr val="tx1">
                    <a:lumMod val="50000"/>
                    <a:lumOff val="50000"/>
                  </a:schemeClr>
                </a:solidFill>
                <a:latin typeface="Arial Narrow" panose="020B0606020202030204" pitchFamily="34" charset="0"/>
              </a:rPr>
              <a:t>oesophageal</a:t>
            </a:r>
            <a:r>
              <a:rPr lang="en-US" sz="750" dirty="0">
                <a:solidFill>
                  <a:schemeClr val="tx1">
                    <a:lumMod val="50000"/>
                    <a:lumOff val="50000"/>
                  </a:schemeClr>
                </a:solidFill>
                <a:latin typeface="Arial Narrow" panose="020B0606020202030204" pitchFamily="34" charset="0"/>
              </a:rPr>
              <a:t> adenocarcinoma with a PD-L1 CPS score &lt;1. Selection of the right patient population should comprise performance status, age, comorbidity, prior treatment with a </a:t>
            </a:r>
            <a:r>
              <a:rPr lang="en-US" sz="750" dirty="0" err="1">
                <a:solidFill>
                  <a:schemeClr val="tx1">
                    <a:lumMod val="50000"/>
                    <a:lumOff val="50000"/>
                  </a:schemeClr>
                </a:solidFill>
                <a:latin typeface="Arial Narrow" panose="020B0606020202030204" pitchFamily="34" charset="0"/>
              </a:rPr>
              <a:t>taxane</a:t>
            </a:r>
            <a:r>
              <a:rPr lang="en-US" sz="750" dirty="0">
                <a:solidFill>
                  <a:schemeClr val="tx1">
                    <a:lumMod val="50000"/>
                    <a:lumOff val="50000"/>
                  </a:schemeClr>
                </a:solidFill>
                <a:latin typeface="Arial Narrow" panose="020B0606020202030204" pitchFamily="34" charset="0"/>
              </a:rPr>
              <a:t> in the perioperative setting, need for immediate response, treatment goals and patient preferences. In a recent randomised controlled French </a:t>
            </a:r>
            <a:r>
              <a:rPr lang="en-US" sz="750" dirty="0" err="1">
                <a:solidFill>
                  <a:schemeClr val="tx1">
                    <a:lumMod val="50000"/>
                    <a:lumOff val="50000"/>
                  </a:schemeClr>
                </a:solidFill>
                <a:latin typeface="Arial Narrow" panose="020B0606020202030204" pitchFamily="34" charset="0"/>
              </a:rPr>
              <a:t>multicentre</a:t>
            </a:r>
            <a:r>
              <a:rPr lang="en-US" sz="750" dirty="0">
                <a:solidFill>
                  <a:schemeClr val="tx1">
                    <a:lumMod val="50000"/>
                    <a:lumOff val="50000"/>
                  </a:schemeClr>
                </a:solidFill>
                <a:latin typeface="Arial Narrow" panose="020B0606020202030204" pitchFamily="34" charset="0"/>
              </a:rPr>
              <a:t> study, the following TFLOX/modified FLOT regimen demonstrated better PFS and OS compared with FOLFOX: docetaxel 50 mg/m2, oxaliplatin 85 mg/m2, folinic acid 400 mg/m2, 5-FU continuous at 2.400 mg/m2 46h (q2w). G-CSF and dose capping to be considered. Efficacy was largely preserved across different subgroups. However, elderly patients (&gt;65 years), patients with poorer performance status and patients with a non-diffuse subtype of gastric cancer seemed to benefit less. Increased </a:t>
            </a:r>
            <a:r>
              <a:rPr lang="en-US" sz="750" dirty="0" err="1">
                <a:solidFill>
                  <a:schemeClr val="tx1">
                    <a:lumMod val="50000"/>
                    <a:lumOff val="50000"/>
                  </a:schemeClr>
                </a:solidFill>
                <a:latin typeface="Arial Narrow" panose="020B0606020202030204" pitchFamily="34" charset="0"/>
              </a:rPr>
              <a:t>haematological</a:t>
            </a:r>
            <a:r>
              <a:rPr lang="en-US" sz="750" dirty="0">
                <a:solidFill>
                  <a:schemeClr val="tx1">
                    <a:lumMod val="50000"/>
                    <a:lumOff val="50000"/>
                  </a:schemeClr>
                </a:solidFill>
                <a:latin typeface="Arial Narrow" panose="020B0606020202030204" pitchFamily="34" charset="0"/>
              </a:rPr>
              <a:t>, gastrointestinal toxicity and more neuropathy was seen with TFOX compared with FOLFOX.  It is not routinely recommended as a backbone for </a:t>
            </a:r>
            <a:r>
              <a:rPr lang="en-US" sz="750" dirty="0" err="1">
                <a:solidFill>
                  <a:schemeClr val="tx1">
                    <a:lumMod val="50000"/>
                    <a:lumOff val="50000"/>
                  </a:schemeClr>
                </a:solidFill>
                <a:latin typeface="Arial Narrow" panose="020B0606020202030204" pitchFamily="34" charset="0"/>
              </a:rPr>
              <a:t>ChT</a:t>
            </a:r>
            <a:r>
              <a:rPr lang="en-US" sz="750" dirty="0">
                <a:solidFill>
                  <a:schemeClr val="tx1">
                    <a:lumMod val="50000"/>
                    <a:lumOff val="50000"/>
                  </a:schemeClr>
                </a:solidFill>
                <a:latin typeface="Arial Narrow" panose="020B0606020202030204" pitchFamily="34" charset="0"/>
              </a:rPr>
              <a:t> plus PD-1 ICI. Addition of docetaxel therefore remains a case-by-case evaluation of potential benefit versus potential harm. Approval status: docetaxel in combination with cisplatin and 5-FU is indicated for the treatment of patients with metastatic gastric adenocarcinoma, including adenocarcinoma of the gastroesophageal junction, who have not received prior chemotherapy for metastatic disease by the EMA and the FDA.</a:t>
            </a:r>
          </a:p>
          <a:p>
            <a:r>
              <a:rPr lang="en-US" sz="750" baseline="30000" dirty="0">
                <a:solidFill>
                  <a:schemeClr val="tx1">
                    <a:lumMod val="50000"/>
                    <a:lumOff val="50000"/>
                  </a:schemeClr>
                </a:solidFill>
                <a:latin typeface="Arial Narrow" panose="020B0606020202030204" pitchFamily="34" charset="0"/>
              </a:rPr>
              <a:t>††</a:t>
            </a:r>
            <a:r>
              <a:rPr lang="en-US" sz="750" dirty="0">
                <a:solidFill>
                  <a:schemeClr val="tx1">
                    <a:lumMod val="50000"/>
                    <a:lumOff val="50000"/>
                  </a:schemeClr>
                </a:solidFill>
                <a:latin typeface="Arial Narrow" panose="020B0606020202030204" pitchFamily="34" charset="0"/>
              </a:rPr>
              <a:t>Gastrectomy is not recommended in metastatic gastric cancer unless required for palliation of symptoms.</a:t>
            </a:r>
          </a:p>
          <a:p>
            <a:r>
              <a:rPr lang="en-US" sz="750" baseline="30000" dirty="0">
                <a:solidFill>
                  <a:schemeClr val="tx1">
                    <a:lumMod val="50000"/>
                    <a:lumOff val="50000"/>
                  </a:schemeClr>
                </a:solidFill>
                <a:latin typeface="Arial Narrow" panose="020B0606020202030204" pitchFamily="34" charset="0"/>
              </a:rPr>
              <a:t>‡‡</a:t>
            </a:r>
            <a:r>
              <a:rPr lang="en-US" sz="750" dirty="0">
                <a:solidFill>
                  <a:schemeClr val="tx1">
                    <a:lumMod val="50000"/>
                    <a:lumOff val="50000"/>
                  </a:schemeClr>
                </a:solidFill>
                <a:latin typeface="Arial Narrow" panose="020B0606020202030204" pitchFamily="34" charset="0"/>
              </a:rPr>
              <a:t>Resection of metastases and cytoreductive surgery in case of peritoneal metastases cannot be recommended in general but might be considered as an individual approach in highly selected cases with oligometastatic disease and response to </a:t>
            </a:r>
            <a:r>
              <a:rPr lang="en-US" sz="750" dirty="0" err="1">
                <a:solidFill>
                  <a:schemeClr val="tx1">
                    <a:lumMod val="50000"/>
                    <a:lumOff val="50000"/>
                  </a:schemeClr>
                </a:solidFill>
                <a:latin typeface="Arial Narrow" panose="020B0606020202030204" pitchFamily="34" charset="0"/>
              </a:rPr>
              <a:t>ChT</a:t>
            </a:r>
            <a:r>
              <a:rPr lang="en-US" sz="750" dirty="0">
                <a:solidFill>
                  <a:schemeClr val="tx1">
                    <a:lumMod val="50000"/>
                    <a:lumOff val="50000"/>
                  </a:schemeClr>
                </a:solidFill>
                <a:latin typeface="Arial Narrow" panose="020B0606020202030204" pitchFamily="34" charset="0"/>
              </a:rPr>
              <a:t>. Resection of metastases in addition to systemic chemotherapy was not shown to improve survival in the Renaissance trial. Cytoreductive surgery for peritoneal metastases may even be detrimental. The standard of care is systemic therapy with an established and recommended regimen for stage IV disease. Surgery cannot be recommended outside the context of a clinical trial or in very selected cases, after a sufficiently long period of systemic treatment (standard of care) and after critical discussion in a multidisciplinary tumour board at a high-volume tertiary referral </a:t>
            </a:r>
            <a:r>
              <a:rPr lang="en-US" sz="750" dirty="0" err="1">
                <a:solidFill>
                  <a:schemeClr val="tx1">
                    <a:lumMod val="50000"/>
                    <a:lumOff val="50000"/>
                  </a:schemeClr>
                </a:solidFill>
                <a:latin typeface="Arial Narrow" panose="020B0606020202030204" pitchFamily="34" charset="0"/>
              </a:rPr>
              <a:t>centre</a:t>
            </a:r>
            <a:r>
              <a:rPr lang="en-US" sz="750" dirty="0">
                <a:solidFill>
                  <a:schemeClr val="tx1">
                    <a:lumMod val="50000"/>
                    <a:lumOff val="50000"/>
                  </a:schemeClr>
                </a:solidFill>
                <a:latin typeface="Arial Narrow" panose="020B0606020202030204" pitchFamily="34" charset="0"/>
              </a:rPr>
              <a:t>. (Al-Batran, ASCO 2024; Rau, 2023)</a:t>
            </a:r>
          </a:p>
        </p:txBody>
      </p:sp>
      <p:pic>
        <p:nvPicPr>
          <p:cNvPr id="14" name="Picture 13" descr="A diagram of a flowchart&#10;&#10;Description automatically generated">
            <a:extLst>
              <a:ext uri="{FF2B5EF4-FFF2-40B4-BE49-F238E27FC236}">
                <a16:creationId xmlns:a16="http://schemas.microsoft.com/office/drawing/2014/main" id="{C13DC6E0-9294-AA5C-C47C-73DEE57FFF80}"/>
              </a:ext>
            </a:extLst>
          </p:cNvPr>
          <p:cNvPicPr>
            <a:picLocks noChangeAspect="1"/>
          </p:cNvPicPr>
          <p:nvPr userDrawn="1"/>
        </p:nvPicPr>
        <p:blipFill>
          <a:blip r:embed="rId2"/>
          <a:stretch>
            <a:fillRect/>
          </a:stretch>
        </p:blipFill>
        <p:spPr>
          <a:xfrm>
            <a:off x="5337314" y="235635"/>
            <a:ext cx="7354956" cy="5203565"/>
          </a:xfrm>
          <a:prstGeom prst="rect">
            <a:avLst/>
          </a:prstGeom>
        </p:spPr>
      </p:pic>
    </p:spTree>
    <p:extLst>
      <p:ext uri="{BB962C8B-B14F-4D97-AF65-F5344CB8AC3E}">
        <p14:creationId xmlns:p14="http://schemas.microsoft.com/office/powerpoint/2010/main" val="954061285"/>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734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9AA131-AB7C-A4A4-7F89-F2E5ADA44A7C}"/>
              </a:ext>
            </a:extLst>
          </p:cNvPr>
          <p:cNvSpPr txBox="1"/>
          <p:nvPr userDrawn="1"/>
        </p:nvSpPr>
        <p:spPr>
          <a:xfrm>
            <a:off x="686349" y="2061497"/>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Metastatic Disease</a:t>
            </a:r>
          </a:p>
        </p:txBody>
      </p:sp>
      <p:sp>
        <p:nvSpPr>
          <p:cNvPr id="4" name="TextBox 3">
            <a:extLst>
              <a:ext uri="{FF2B5EF4-FFF2-40B4-BE49-F238E27FC236}">
                <a16:creationId xmlns:a16="http://schemas.microsoft.com/office/drawing/2014/main" id="{37AFA20C-5291-C972-6444-B3DA638F898E}"/>
              </a:ext>
            </a:extLst>
          </p:cNvPr>
          <p:cNvSpPr txBox="1"/>
          <p:nvPr userDrawn="1"/>
        </p:nvSpPr>
        <p:spPr>
          <a:xfrm>
            <a:off x="6340510" y="6400801"/>
            <a:ext cx="539892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2024 ESMO. All rights reserved. https://www.esmo.org/living-guidelines/esmo-gastric-cancer-living-guideline</a:t>
            </a:r>
          </a:p>
        </p:txBody>
      </p:sp>
      <p:sp>
        <p:nvSpPr>
          <p:cNvPr id="5" name="TextBox 4">
            <a:extLst>
              <a:ext uri="{FF2B5EF4-FFF2-40B4-BE49-F238E27FC236}">
                <a16:creationId xmlns:a16="http://schemas.microsoft.com/office/drawing/2014/main" id="{C6FE0A2C-857F-18E8-9EE3-6A5817F95BEB}"/>
              </a:ext>
            </a:extLst>
          </p:cNvPr>
          <p:cNvSpPr txBox="1"/>
          <p:nvPr userDrawn="1"/>
        </p:nvSpPr>
        <p:spPr>
          <a:xfrm>
            <a:off x="578195" y="1272568"/>
            <a:ext cx="2866754" cy="400110"/>
          </a:xfrm>
          <a:prstGeom prst="rect">
            <a:avLst/>
          </a:prstGeom>
          <a:noFill/>
          <a:ln>
            <a:noFill/>
          </a:ln>
        </p:spPr>
        <p:txBody>
          <a:bodyPr wrap="square" rtlCol="0">
            <a:spAutoFit/>
          </a:bodyPr>
          <a:lstStyle/>
          <a:p>
            <a:r>
              <a:rPr lang="en-US" sz="1000" dirty="0">
                <a:solidFill>
                  <a:srgbClr val="1D5271"/>
                </a:solidFill>
                <a:latin typeface="Arial Narrow" panose="020B0606020202030204" pitchFamily="34" charset="0"/>
                <a:ea typeface="Arial" charset="0"/>
                <a:cs typeface="Arial" charset="0"/>
              </a:rPr>
              <a:t>ESMO Gastric Cancer Living Guideline</a:t>
            </a:r>
          </a:p>
          <a:p>
            <a:pPr algn="r"/>
            <a:r>
              <a:rPr lang="en-US" sz="1000" dirty="0">
                <a:solidFill>
                  <a:srgbClr val="1D5271"/>
                </a:solidFill>
                <a:latin typeface="Arial Narrow" panose="020B0606020202030204" pitchFamily="34" charset="0"/>
                <a:ea typeface="Arial" charset="0"/>
                <a:cs typeface="Arial" charset="0"/>
              </a:rPr>
              <a:t>v1.4 September 2024</a:t>
            </a:r>
          </a:p>
        </p:txBody>
      </p:sp>
      <p:sp>
        <p:nvSpPr>
          <p:cNvPr id="6" name="TextBox 5">
            <a:extLst>
              <a:ext uri="{FF2B5EF4-FFF2-40B4-BE49-F238E27FC236}">
                <a16:creationId xmlns:a16="http://schemas.microsoft.com/office/drawing/2014/main" id="{D95A1E1F-41A2-FB54-F88A-9C0D80A651A0}"/>
              </a:ext>
            </a:extLst>
          </p:cNvPr>
          <p:cNvSpPr txBox="1"/>
          <p:nvPr userDrawn="1"/>
        </p:nvSpPr>
        <p:spPr>
          <a:xfrm>
            <a:off x="686349" y="2523162"/>
            <a:ext cx="2866754" cy="307777"/>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First-line Therapy</a:t>
            </a:r>
          </a:p>
        </p:txBody>
      </p:sp>
      <p:graphicFrame>
        <p:nvGraphicFramePr>
          <p:cNvPr id="7" name="Table 6">
            <a:extLst>
              <a:ext uri="{FF2B5EF4-FFF2-40B4-BE49-F238E27FC236}">
                <a16:creationId xmlns:a16="http://schemas.microsoft.com/office/drawing/2014/main" id="{CFE82F48-6C97-19AA-A776-1F04EBC316D4}"/>
              </a:ext>
            </a:extLst>
          </p:cNvPr>
          <p:cNvGraphicFramePr>
            <a:graphicFrameLocks noGrp="1"/>
          </p:cNvGraphicFramePr>
          <p:nvPr userDrawn="1">
            <p:extLst>
              <p:ext uri="{D42A27DB-BD31-4B8C-83A1-F6EECF244321}">
                <p14:modId xmlns:p14="http://schemas.microsoft.com/office/powerpoint/2010/main" val="1279633068"/>
              </p:ext>
            </p:extLst>
          </p:nvPr>
        </p:nvGraphicFramePr>
        <p:xfrm>
          <a:off x="4038600" y="723900"/>
          <a:ext cx="7564318" cy="4162744"/>
        </p:xfrm>
        <a:graphic>
          <a:graphicData uri="http://schemas.openxmlformats.org/drawingml/2006/table">
            <a:tbl>
              <a:tblPr bandRow="1">
                <a:tableStyleId>{5C22544A-7EE6-4342-B048-85BDC9FD1C3A}</a:tableStyleId>
              </a:tblPr>
              <a:tblGrid>
                <a:gridCol w="6411136">
                  <a:extLst>
                    <a:ext uri="{9D8B030D-6E8A-4147-A177-3AD203B41FA5}">
                      <a16:colId xmlns:a16="http://schemas.microsoft.com/office/drawing/2014/main" val="20000"/>
                    </a:ext>
                  </a:extLst>
                </a:gridCol>
                <a:gridCol w="1153182">
                  <a:extLst>
                    <a:ext uri="{9D8B030D-6E8A-4147-A177-3AD203B41FA5}">
                      <a16:colId xmlns:a16="http://schemas.microsoft.com/office/drawing/2014/main" val="20001"/>
                    </a:ext>
                  </a:extLst>
                </a:gridCol>
              </a:tblGrid>
              <a:tr h="358984">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err="1">
                          <a:solidFill>
                            <a:schemeClr val="bg1"/>
                          </a:solidFill>
                          <a:latin typeface="Arial Narrow" panose="020B0606020202030204" pitchFamily="34" charset="0"/>
                          <a:ea typeface="Arial" charset="0"/>
                          <a:cs typeface="Arial" charset="0"/>
                        </a:rPr>
                        <a:t>LoE</a:t>
                      </a:r>
                      <a:r>
                        <a:rPr lang="en-US" sz="1400" b="1" i="0">
                          <a:solidFill>
                            <a:schemeClr val="bg1"/>
                          </a:solidFill>
                          <a:latin typeface="Arial Narrow" panose="020B0606020202030204" pitchFamily="34" charset="0"/>
                          <a:ea typeface="Arial" charset="0"/>
                          <a:cs typeface="Arial" charset="0"/>
                        </a:rPr>
                        <a:t>, </a:t>
                      </a:r>
                      <a:r>
                        <a:rPr lang="en-US" sz="1400" b="1" i="0" err="1">
                          <a:solidFill>
                            <a:schemeClr val="bg1"/>
                          </a:solidFill>
                          <a:latin typeface="Arial Narrow" panose="020B0606020202030204" pitchFamily="34" charset="0"/>
                          <a:ea typeface="Arial" charset="0"/>
                          <a:cs typeface="Arial" charset="0"/>
                        </a:rPr>
                        <a:t>GoR</a:t>
                      </a:r>
                      <a:endParaRPr lang="en-US" sz="1400" b="1" i="0">
                        <a:solidFill>
                          <a:schemeClr val="bg1"/>
                        </a:solidFill>
                        <a:latin typeface="Arial Narrow" panose="020B0606020202030204" pitchFamily="34" charset="0"/>
                        <a:ea typeface="Arial" charset="0"/>
                        <a:cs typeface="Arial" charset="0"/>
                      </a:endParaRPr>
                    </a:p>
                  </a:txBody>
                  <a:tcPr marL="90000" anchor="ctr">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361655">
                <a:tc>
                  <a:txBody>
                    <a:bodyPr/>
                    <a:lstStyle/>
                    <a:p>
                      <a:r>
                        <a:rPr lang="en-US" sz="1400" b="0" i="0" dirty="0">
                          <a:solidFill>
                            <a:srgbClr val="1D5271"/>
                          </a:solidFill>
                          <a:latin typeface="Arial Narrow" panose="020B0606020202030204" pitchFamily="34" charset="0"/>
                          <a:ea typeface="Arial" charset="0"/>
                          <a:cs typeface="Arial" charset="0"/>
                        </a:rPr>
                        <a:t>First-line </a:t>
                      </a:r>
                      <a:r>
                        <a:rPr lang="en-US" sz="1400" b="0" i="0" dirty="0" err="1">
                          <a:solidFill>
                            <a:srgbClr val="1D5271"/>
                          </a:solidFill>
                          <a:latin typeface="Arial Narrow" panose="020B0606020202030204" pitchFamily="34" charset="0"/>
                          <a:ea typeface="Arial" charset="0"/>
                          <a:cs typeface="Arial" charset="0"/>
                        </a:rPr>
                        <a:t>ChT</a:t>
                      </a:r>
                      <a:r>
                        <a:rPr lang="en-US" sz="1400" b="0" i="0" dirty="0">
                          <a:solidFill>
                            <a:srgbClr val="1D5271"/>
                          </a:solidFill>
                          <a:latin typeface="Arial Narrow" panose="020B0606020202030204" pitchFamily="34" charset="0"/>
                          <a:ea typeface="Arial" charset="0"/>
                          <a:cs typeface="Arial" charset="0"/>
                        </a:rPr>
                        <a:t> with a platinum and fluoropyrimidine is recommended. Oxaliplatin is preferred, especially for older patients. S-1 is commonly used in Asian patients</a:t>
                      </a:r>
                    </a:p>
                  </a:txBody>
                  <a:tcPr marL="144000" marR="144000" marT="144000" marB="144000" anchor="ctr">
                    <a:lnL w="3175" cap="flat" cmpd="sng" algn="ctr">
                      <a:solidFill>
                        <a:srgbClr val="1D5271"/>
                      </a:solidFill>
                      <a:prstDash val="sysDot"/>
                      <a:round/>
                      <a:headEnd type="none" w="med" len="med"/>
                      <a:tailEnd type="none" w="med" len="med"/>
                    </a:lnL>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 A</a:t>
                      </a:r>
                    </a:p>
                  </a:txBody>
                  <a:tcPr marL="144000" marR="144000" marT="144000" marB="144000" anchor="ctr">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370237">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Due to higher levels of toxicity and uncertain survival benefit over recommended doublet regimens, first-line </a:t>
                      </a:r>
                      <a:r>
                        <a:rPr lang="en-US" sz="1400" b="0" i="0" dirty="0" err="1">
                          <a:solidFill>
                            <a:srgbClr val="1D5271"/>
                          </a:solidFill>
                          <a:latin typeface="Arial Narrow" panose="020B0606020202030204" pitchFamily="34" charset="0"/>
                          <a:ea typeface="Arial" charset="0"/>
                          <a:cs typeface="Arial" charset="0"/>
                        </a:rPr>
                        <a:t>taxane</a:t>
                      </a:r>
                      <a:r>
                        <a:rPr lang="en-US" sz="1400" b="0" i="0" dirty="0">
                          <a:solidFill>
                            <a:srgbClr val="1D5271"/>
                          </a:solidFill>
                          <a:latin typeface="Arial Narrow" panose="020B0606020202030204" pitchFamily="34" charset="0"/>
                          <a:ea typeface="Arial" charset="0"/>
                          <a:cs typeface="Arial" charset="0"/>
                        </a:rPr>
                        <a:t>-based triplet </a:t>
                      </a:r>
                      <a:r>
                        <a:rPr lang="en-US" sz="1400" b="0" i="0" dirty="0" err="1">
                          <a:solidFill>
                            <a:srgbClr val="1D5271"/>
                          </a:solidFill>
                          <a:latin typeface="Arial Narrow" panose="020B0606020202030204" pitchFamily="34" charset="0"/>
                          <a:ea typeface="Arial" charset="0"/>
                          <a:cs typeface="Arial" charset="0"/>
                        </a:rPr>
                        <a:t>ChT</a:t>
                      </a:r>
                      <a:r>
                        <a:rPr lang="en-US" sz="1400" b="0" i="0" dirty="0">
                          <a:solidFill>
                            <a:srgbClr val="1D5271"/>
                          </a:solidFill>
                          <a:latin typeface="Arial Narrow" panose="020B0606020202030204" pitchFamily="34" charset="0"/>
                          <a:ea typeface="Arial" charset="0"/>
                          <a:cs typeface="Arial" charset="0"/>
                        </a:rPr>
                        <a:t> is not recommended as a standard approach</a:t>
                      </a:r>
                    </a:p>
                  </a:txBody>
                  <a:tcPr marL="144000" marR="144000" marT="144000" marB="144000" anchor="ctr">
                    <a:lnL w="3175" cap="flat" cmpd="sng" algn="ctr">
                      <a:solidFill>
                        <a:srgbClr val="1D5271"/>
                      </a:solidFill>
                      <a:prstDash val="sysDot"/>
                      <a:round/>
                      <a:headEnd type="none" w="med" len="med"/>
                      <a:tailEnd type="none" w="med" len="med"/>
                    </a:lnL>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C</a:t>
                      </a:r>
                    </a:p>
                  </a:txBody>
                  <a:tcPr marL="144000" marR="144000" marT="144000" marB="144000" anchor="ctr">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Irinotecan–5-FU can be considered an alternative option for patients who do not tolerate platinum compounds</a:t>
                      </a:r>
                    </a:p>
                  </a:txBody>
                  <a:tcPr marL="144000" marR="144000" marT="144000" marB="144000" anchor="ctr">
                    <a:lnL w="3175" cap="flat" cmpd="sng" algn="ctr">
                      <a:solidFill>
                        <a:srgbClr val="1D5271"/>
                      </a:solidFill>
                      <a:prstDash val="sysDot"/>
                      <a:round/>
                      <a:headEnd type="none" w="med" len="med"/>
                      <a:tailEnd type="none" w="med" len="med"/>
                    </a:lnL>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II, B</a:t>
                      </a:r>
                    </a:p>
                  </a:txBody>
                  <a:tcPr marL="144000" marR="144000" marT="144000" marB="144000" anchor="ctr">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0">
                <a:tc>
                  <a:txBody>
                    <a:bodyPr/>
                    <a:lstStyle/>
                    <a:p>
                      <a:pPr lvl="0"/>
                      <a:r>
                        <a:rPr lang="en-US" sz="1400" b="1" i="0" kern="1200" dirty="0">
                          <a:solidFill>
                            <a:schemeClr val="bg1"/>
                          </a:solidFill>
                          <a:latin typeface="Arial Narrow" panose="020B0606020202030204" pitchFamily="34" charset="0"/>
                          <a:ea typeface="Arial" charset="0"/>
                          <a:cs typeface="Arial" charset="0"/>
                        </a:rPr>
                        <a:t>Claudin-18.2-positive</a:t>
                      </a:r>
                      <a:endParaRPr lang="en-US" sz="1400" b="1" i="0" dirty="0">
                        <a:solidFill>
                          <a:schemeClr val="bg1"/>
                        </a:solidFill>
                        <a:latin typeface="Arial Narrow" panose="020B0606020202030204" pitchFamily="34" charset="0"/>
                        <a:ea typeface="Arial" charset="0"/>
                        <a:cs typeface="Arial" charset="0"/>
                      </a:endParaRPr>
                    </a:p>
                  </a:txBody>
                  <a:tcPr marL="180000" anchor="ctr">
                    <a:lnL w="3175" cap="flat" cmpd="sng" algn="ctr">
                      <a:solidFill>
                        <a:srgbClr val="1D5271"/>
                      </a:solidFill>
                      <a:prstDash val="sysDot"/>
                      <a:round/>
                      <a:headEnd type="none" w="med" len="med"/>
                      <a:tailEnd type="none" w="med" len="med"/>
                    </a:lnL>
                    <a:solidFill>
                      <a:srgbClr val="1D5271">
                        <a:alpha val="60000"/>
                      </a:srgbClr>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R w="3175" cap="flat" cmpd="sng" algn="ctr">
                      <a:solidFill>
                        <a:srgbClr val="1D5271"/>
                      </a:solidFill>
                      <a:prstDash val="sysDot"/>
                      <a:round/>
                      <a:headEnd type="none" w="med" len="med"/>
                      <a:tailEnd type="none" w="med" len="med"/>
                    </a:lnR>
                    <a:solidFill>
                      <a:srgbClr val="1D5271">
                        <a:alpha val="60000"/>
                      </a:srgbClr>
                    </a:solidFill>
                  </a:tcPr>
                </a:tc>
                <a:extLst>
                  <a:ext uri="{0D108BD9-81ED-4DB2-BD59-A6C34878D82A}">
                    <a16:rowId xmlns:a16="http://schemas.microsoft.com/office/drawing/2014/main" val="245827118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kern="1200" dirty="0">
                          <a:solidFill>
                            <a:srgbClr val="1D5271"/>
                          </a:solidFill>
                          <a:latin typeface="Arial Narrow" panose="020B0606020202030204" pitchFamily="34" charset="0"/>
                          <a:ea typeface="Arial" charset="0"/>
                          <a:cs typeface="Arial" charset="0"/>
                        </a:rPr>
                        <a:t>​</a:t>
                      </a:r>
                      <a:r>
                        <a:rPr lang="en-US" sz="1400" b="0" i="0" kern="1200" dirty="0">
                          <a:solidFill>
                            <a:srgbClr val="1D5271"/>
                          </a:solidFill>
                          <a:latin typeface="Arial Narrow" panose="020B0606020202030204" pitchFamily="34" charset="0"/>
                          <a:ea typeface="Arial" charset="0"/>
                          <a:cs typeface="Arial" charset="0"/>
                        </a:rPr>
                        <a:t>The addition of </a:t>
                      </a:r>
                      <a:r>
                        <a:rPr lang="en-US" sz="1400" b="0" i="0" kern="1200" dirty="0" err="1">
                          <a:solidFill>
                            <a:srgbClr val="1D5271"/>
                          </a:solidFill>
                          <a:latin typeface="Arial Narrow" panose="020B0606020202030204" pitchFamily="34" charset="0"/>
                          <a:ea typeface="Arial" charset="0"/>
                          <a:cs typeface="Arial" charset="0"/>
                        </a:rPr>
                        <a:t>zolbetuximab</a:t>
                      </a:r>
                      <a:r>
                        <a:rPr lang="en-US" sz="1400" b="0" i="0" kern="1200" dirty="0">
                          <a:solidFill>
                            <a:srgbClr val="1D5271"/>
                          </a:solidFill>
                          <a:latin typeface="Arial Narrow" panose="020B0606020202030204" pitchFamily="34" charset="0"/>
                          <a:ea typeface="Arial" charset="0"/>
                          <a:cs typeface="Arial" charset="0"/>
                        </a:rPr>
                        <a:t> </a:t>
                      </a:r>
                      <a:r>
                        <a:rPr lang="en-US" sz="1400" b="1" i="0" kern="1200" dirty="0">
                          <a:solidFill>
                            <a:srgbClr val="1D5271"/>
                          </a:solidFill>
                          <a:latin typeface="Arial Narrow" panose="020B0606020202030204" pitchFamily="34" charset="0"/>
                          <a:ea typeface="Arial" charset="0"/>
                          <a:cs typeface="Arial" charset="0"/>
                        </a:rPr>
                        <a:t>[ESMO-MCBS v1.1 score: 2] </a:t>
                      </a:r>
                      <a:r>
                        <a:rPr lang="en-US" sz="1400" b="0" i="0" kern="1200" dirty="0">
                          <a:solidFill>
                            <a:srgbClr val="1D5271"/>
                          </a:solidFill>
                          <a:latin typeface="Arial Narrow" panose="020B0606020202030204" pitchFamily="34" charset="0"/>
                          <a:ea typeface="Arial" charset="0"/>
                          <a:cs typeface="Arial" charset="0"/>
                        </a:rPr>
                        <a:t>to </a:t>
                      </a:r>
                      <a:r>
                        <a:rPr lang="en-US" sz="1400" b="0" i="0" kern="1200" dirty="0" err="1">
                          <a:solidFill>
                            <a:srgbClr val="1D5271"/>
                          </a:solidFill>
                          <a:latin typeface="Arial Narrow" panose="020B0606020202030204" pitchFamily="34" charset="0"/>
                          <a:ea typeface="Arial" charset="0"/>
                          <a:cs typeface="Arial" charset="0"/>
                        </a:rPr>
                        <a:t>ChT</a:t>
                      </a:r>
                      <a:r>
                        <a:rPr lang="en-US" sz="1400" b="0" i="0" kern="1200" dirty="0">
                          <a:solidFill>
                            <a:srgbClr val="1D5271"/>
                          </a:solidFill>
                          <a:latin typeface="Arial Narrow" panose="020B0606020202030204" pitchFamily="34" charset="0"/>
                          <a:ea typeface="Arial" charset="0"/>
                          <a:cs typeface="Arial" charset="0"/>
                        </a:rPr>
                        <a:t> is recommended for patients with HER2-negative and PD-L1-negative </a:t>
                      </a:r>
                      <a:r>
                        <a:rPr lang="en-US" sz="1400" b="0" i="0" kern="1200" dirty="0" err="1">
                          <a:solidFill>
                            <a:srgbClr val="1D5271"/>
                          </a:solidFill>
                          <a:latin typeface="Arial Narrow" panose="020B0606020202030204" pitchFamily="34" charset="0"/>
                          <a:ea typeface="Arial" charset="0"/>
                          <a:cs typeface="Arial" charset="0"/>
                        </a:rPr>
                        <a:t>tumours</a:t>
                      </a:r>
                      <a:r>
                        <a:rPr lang="en-US" sz="1400" b="0" i="0" kern="1200" dirty="0">
                          <a:solidFill>
                            <a:srgbClr val="1D5271"/>
                          </a:solidFill>
                          <a:latin typeface="Arial Narrow" panose="020B0606020202030204" pitchFamily="34" charset="0"/>
                          <a:ea typeface="Arial" charset="0"/>
                          <a:cs typeface="Arial" charset="0"/>
                        </a:rPr>
                        <a:t> in the first-line metastatic disease setting </a:t>
                      </a:r>
                      <a:r>
                        <a:rPr lang="en-US" sz="1400" b="0" i="0" kern="1200" dirty="0" err="1">
                          <a:solidFill>
                            <a:srgbClr val="1D5271"/>
                          </a:solidFill>
                          <a:latin typeface="Arial Narrow" panose="020B0606020202030204" pitchFamily="34" charset="0"/>
                          <a:ea typeface="Arial" charset="0"/>
                          <a:cs typeface="Arial" charset="0"/>
                        </a:rPr>
                        <a:t>Zolbetuximab</a:t>
                      </a:r>
                      <a:r>
                        <a:rPr lang="en-US" sz="1400" b="0" i="0" kern="1200" dirty="0">
                          <a:solidFill>
                            <a:srgbClr val="1D5271"/>
                          </a:solidFill>
                          <a:latin typeface="Arial Narrow" panose="020B0606020202030204" pitchFamily="34" charset="0"/>
                          <a:ea typeface="Arial" charset="0"/>
                          <a:cs typeface="Arial" charset="0"/>
                        </a:rPr>
                        <a:t> is a potential option for some patients with claudin-18.2-positive, HER2-negative and PD-L1-positive </a:t>
                      </a:r>
                      <a:r>
                        <a:rPr lang="en-US" sz="1400" b="0" i="0" kern="1200" dirty="0" err="1">
                          <a:solidFill>
                            <a:srgbClr val="1D5271"/>
                          </a:solidFill>
                          <a:latin typeface="Arial Narrow" panose="020B0606020202030204" pitchFamily="34" charset="0"/>
                          <a:ea typeface="Arial" charset="0"/>
                          <a:cs typeface="Arial" charset="0"/>
                        </a:rPr>
                        <a:t>tumours</a:t>
                      </a:r>
                      <a:r>
                        <a:rPr lang="en-US" sz="1400" b="0" i="0" kern="1200" dirty="0">
                          <a:solidFill>
                            <a:srgbClr val="1D5271"/>
                          </a:solidFill>
                          <a:latin typeface="Arial Narrow" panose="020B0606020202030204" pitchFamily="34" charset="0"/>
                          <a:ea typeface="Arial" charset="0"/>
                          <a:cs typeface="Arial" charset="0"/>
                        </a:rPr>
                        <a:t>. However, the addition of one of the approved immune checkpoint inhibitors for this indication is a valid alternative.</a:t>
                      </a:r>
                    </a:p>
                  </a:txBody>
                  <a:tcPr marL="144000" marR="144000" marT="144000" marB="144000" anchor="ctr">
                    <a:lnL w="3175" cap="flat" cmpd="sng" algn="ctr">
                      <a:solidFill>
                        <a:srgbClr val="1D5271"/>
                      </a:solidFill>
                      <a:prstDash val="sysDot"/>
                      <a:round/>
                      <a:headEnd type="none" w="med" len="med"/>
                      <a:tailEnd type="none" w="med" len="med"/>
                    </a:lnL>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A</a:t>
                      </a:r>
                    </a:p>
                    <a:p>
                      <a:pPr marL="0" indent="0" algn="ctr">
                        <a:buFont typeface="Calibri" panose="020F0502020204030204" pitchFamily="34" charset="0"/>
                        <a:buNone/>
                      </a:pPr>
                      <a:endParaRPr lang="en-GB" sz="1400" b="0" i="0" dirty="0">
                        <a:solidFill>
                          <a:srgbClr val="1D5271"/>
                        </a:solidFill>
                        <a:latin typeface="Arial Narrow" panose="020B0606020202030204" pitchFamily="34" charset="0"/>
                        <a:ea typeface="Arial" charset="0"/>
                        <a:cs typeface="Arial" charset="0"/>
                      </a:endParaRPr>
                    </a:p>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C</a:t>
                      </a:r>
                    </a:p>
                  </a:txBody>
                  <a:tcPr marL="144000" marR="144000" marT="144000" marB="144000">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4183201463"/>
                  </a:ext>
                </a:extLst>
              </a:tr>
            </a:tbl>
          </a:graphicData>
        </a:graphic>
      </p:graphicFrame>
    </p:spTree>
    <p:extLst>
      <p:ext uri="{BB962C8B-B14F-4D97-AF65-F5344CB8AC3E}">
        <p14:creationId xmlns:p14="http://schemas.microsoft.com/office/powerpoint/2010/main" val="2547041721"/>
      </p:ext>
    </p:extLst>
  </p:cSld>
  <p:clrMapOvr>
    <a:masterClrMapping/>
  </p:clrMapOvr>
  <p:extLst>
    <p:ext uri="{DCECCB84-F9BA-43D5-87BE-67443E8EF086}">
      <p15:sldGuideLst xmlns:p15="http://schemas.microsoft.com/office/powerpoint/2012/main">
        <p15:guide id="1" orient="horz" pos="45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665E4F-0BAA-49B7-D097-C5EB7F090937}"/>
              </a:ext>
            </a:extLst>
          </p:cNvPr>
          <p:cNvSpPr txBox="1"/>
          <p:nvPr userDrawn="1"/>
        </p:nvSpPr>
        <p:spPr>
          <a:xfrm>
            <a:off x="653195" y="2342472"/>
            <a:ext cx="8960212" cy="643766"/>
          </a:xfrm>
          <a:prstGeom prst="rect">
            <a:avLst/>
          </a:prstGeom>
          <a:noFill/>
        </p:spPr>
        <p:txBody>
          <a:bodyPr wrap="square" rtlCol="0">
            <a:spAutoFit/>
          </a:bodyPr>
          <a:lstStyle/>
          <a:p>
            <a:pPr>
              <a:lnSpc>
                <a:spcPts val="4300"/>
              </a:lnSpc>
              <a:tabLst>
                <a:tab pos="263525" algn="l"/>
              </a:tabLst>
            </a:pPr>
            <a:r>
              <a:rPr lang="en-US" sz="4000" b="1" dirty="0">
                <a:solidFill>
                  <a:srgbClr val="1D5271"/>
                </a:solidFill>
                <a:latin typeface="Arial Narrow" panose="020B0606020202030204" pitchFamily="34" charset="0"/>
                <a:ea typeface="Arial" charset="0"/>
                <a:cs typeface="Arial" charset="0"/>
              </a:rPr>
              <a:t>Gastric Cancer</a:t>
            </a:r>
            <a:endParaRPr lang="en-US" sz="4000" b="1" kern="1200" dirty="0">
              <a:solidFill>
                <a:srgbClr val="1D5271"/>
              </a:solidFill>
              <a:effectLst/>
              <a:latin typeface="Arial Narrow" panose="020B0606020202030204" pitchFamily="34" charset="0"/>
              <a:ea typeface="Arial" charset="0"/>
              <a:cs typeface="Arial" charset="0"/>
            </a:endParaRPr>
          </a:p>
        </p:txBody>
      </p:sp>
      <p:sp>
        <p:nvSpPr>
          <p:cNvPr id="3" name="TextBox 2">
            <a:extLst>
              <a:ext uri="{FF2B5EF4-FFF2-40B4-BE49-F238E27FC236}">
                <a16:creationId xmlns:a16="http://schemas.microsoft.com/office/drawing/2014/main" id="{306CCE95-F604-8FE8-DCA4-49E7CA145C4B}"/>
              </a:ext>
            </a:extLst>
          </p:cNvPr>
          <p:cNvSpPr txBox="1"/>
          <p:nvPr userDrawn="1"/>
        </p:nvSpPr>
        <p:spPr>
          <a:xfrm>
            <a:off x="653195" y="3351157"/>
            <a:ext cx="7964388" cy="400110"/>
          </a:xfrm>
          <a:prstGeom prst="rect">
            <a:avLst/>
          </a:prstGeom>
          <a:noFill/>
        </p:spPr>
        <p:txBody>
          <a:bodyPr wrap="square" rtlCol="0">
            <a:spAutoFit/>
          </a:bodyPr>
          <a:lstStyle/>
          <a:p>
            <a:r>
              <a:rPr lang="en-US" sz="2000" dirty="0">
                <a:solidFill>
                  <a:srgbClr val="1D5271"/>
                </a:solidFill>
                <a:latin typeface="Arial Narrow" panose="020B0606020202030204" pitchFamily="34" charset="0"/>
                <a:ea typeface="Arial" charset="0"/>
                <a:cs typeface="Arial" charset="0"/>
              </a:rPr>
              <a:t>ESMO Living Guideline, v1.4 September 2024</a:t>
            </a:r>
          </a:p>
        </p:txBody>
      </p:sp>
      <p:sp>
        <p:nvSpPr>
          <p:cNvPr id="4" name="TextBox 3">
            <a:extLst>
              <a:ext uri="{FF2B5EF4-FFF2-40B4-BE49-F238E27FC236}">
                <a16:creationId xmlns:a16="http://schemas.microsoft.com/office/drawing/2014/main" id="{4968B201-6CF1-C1B4-36E2-C7B5C6FACC66}"/>
              </a:ext>
            </a:extLst>
          </p:cNvPr>
          <p:cNvSpPr txBox="1"/>
          <p:nvPr userDrawn="1"/>
        </p:nvSpPr>
        <p:spPr>
          <a:xfrm>
            <a:off x="687050" y="3865932"/>
            <a:ext cx="4597219" cy="1077218"/>
          </a:xfrm>
          <a:prstGeom prst="rect">
            <a:avLst/>
          </a:prstGeom>
          <a:noFill/>
        </p:spPr>
        <p:txBody>
          <a:bodyPr wrap="square" rtlCol="0">
            <a:spAutoFit/>
          </a:bodyPr>
          <a:lstStyle/>
          <a:p>
            <a:r>
              <a:rPr lang="pt-BR" sz="1600" dirty="0" err="1">
                <a:latin typeface="Arial Narrow" panose="020B0606020202030204" pitchFamily="34" charset="0"/>
                <a:ea typeface="Arial" charset="0"/>
                <a:cs typeface="Arial" charset="0"/>
              </a:rPr>
              <a:t>Initially</a:t>
            </a:r>
            <a:r>
              <a:rPr lang="pt-BR" sz="1600" dirty="0">
                <a:latin typeface="Arial Narrow" panose="020B0606020202030204" pitchFamily="34" charset="0"/>
                <a:ea typeface="Arial" charset="0"/>
                <a:cs typeface="Arial" charset="0"/>
              </a:rPr>
              <a:t> </a:t>
            </a:r>
            <a:r>
              <a:rPr lang="pt-BR" sz="1600" dirty="0" err="1">
                <a:latin typeface="Arial Narrow" panose="020B0606020202030204" pitchFamily="34" charset="0"/>
                <a:ea typeface="Arial" charset="0"/>
                <a:cs typeface="Arial" charset="0"/>
              </a:rPr>
              <a:t>prepared</a:t>
            </a:r>
            <a:r>
              <a:rPr lang="pt-BR" sz="1600" dirty="0">
                <a:latin typeface="Arial Narrow" panose="020B0606020202030204" pitchFamily="34" charset="0"/>
                <a:ea typeface="Arial" charset="0"/>
                <a:cs typeface="Arial" charset="0"/>
              </a:rPr>
              <a:t> </a:t>
            </a:r>
            <a:r>
              <a:rPr lang="pt-BR" sz="1600" dirty="0" err="1">
                <a:latin typeface="Arial Narrow" panose="020B0606020202030204" pitchFamily="34" charset="0"/>
                <a:ea typeface="Arial" charset="0"/>
                <a:cs typeface="Arial" charset="0"/>
              </a:rPr>
              <a:t>by</a:t>
            </a:r>
            <a:r>
              <a:rPr lang="pt-BR" sz="1600" dirty="0">
                <a:latin typeface="Arial Narrow" panose="020B0606020202030204" pitchFamily="34" charset="0"/>
                <a:ea typeface="Arial" charset="0"/>
                <a:cs typeface="Arial" charset="0"/>
              </a:rPr>
              <a:t> </a:t>
            </a:r>
            <a:r>
              <a:rPr lang="pt-BR" sz="1600" dirty="0" err="1">
                <a:latin typeface="Arial Narrow" panose="020B0606020202030204" pitchFamily="34" charset="0"/>
                <a:ea typeface="Arial" charset="0"/>
                <a:cs typeface="Arial" charset="0"/>
              </a:rPr>
              <a:t>F</a:t>
            </a:r>
            <a:r>
              <a:rPr lang="pt-BR" sz="1600" dirty="0">
                <a:latin typeface="Arial Narrow" panose="020B0606020202030204" pitchFamily="34" charset="0"/>
                <a:ea typeface="Arial" charset="0"/>
                <a:cs typeface="Arial" charset="0"/>
              </a:rPr>
              <a:t> </a:t>
            </a:r>
            <a:r>
              <a:rPr lang="pt-BR" sz="1600" dirty="0" err="1">
                <a:latin typeface="Arial Narrow" panose="020B0606020202030204" pitchFamily="34" charset="0"/>
                <a:ea typeface="Arial" charset="0"/>
                <a:cs typeface="Arial" charset="0"/>
              </a:rPr>
              <a:t>Lordick</a:t>
            </a:r>
            <a:r>
              <a:rPr lang="pt-BR" sz="1600" dirty="0">
                <a:latin typeface="Arial Narrow" panose="020B0606020202030204" pitchFamily="34" charset="0"/>
                <a:ea typeface="Arial" charset="0"/>
                <a:cs typeface="Arial" charset="0"/>
              </a:rPr>
              <a:t>, L Candia Montero, L Castelo-Branco, </a:t>
            </a:r>
            <a:r>
              <a:rPr lang="pt-BR" sz="1600" dirty="0" err="1">
                <a:latin typeface="Arial Narrow" panose="020B0606020202030204" pitchFamily="34" charset="0"/>
                <a:ea typeface="Arial" charset="0"/>
                <a:cs typeface="Arial" charset="0"/>
              </a:rPr>
              <a:t>G</a:t>
            </a:r>
            <a:r>
              <a:rPr lang="pt-BR" sz="1600" dirty="0">
                <a:latin typeface="Arial Narrow" panose="020B0606020202030204" pitchFamily="34" charset="0"/>
                <a:ea typeface="Arial" charset="0"/>
                <a:cs typeface="Arial" charset="0"/>
              </a:rPr>
              <a:t> </a:t>
            </a:r>
            <a:r>
              <a:rPr lang="pt-BR" sz="1600" dirty="0" err="1">
                <a:latin typeface="Arial Narrow" panose="020B0606020202030204" pitchFamily="34" charset="0"/>
                <a:ea typeface="Arial" charset="0"/>
                <a:cs typeface="Arial" charset="0"/>
              </a:rPr>
              <a:t>Pentheroudakis</a:t>
            </a:r>
            <a:r>
              <a:rPr lang="pt-BR" sz="1600" dirty="0">
                <a:latin typeface="Arial Narrow" panose="020B0606020202030204" pitchFamily="34" charset="0"/>
                <a:ea typeface="Arial" charset="0"/>
                <a:cs typeface="Arial" charset="0"/>
              </a:rPr>
              <a:t>, C Sessa </a:t>
            </a:r>
            <a:r>
              <a:rPr lang="pt-BR" sz="1600" dirty="0" err="1">
                <a:latin typeface="Arial Narrow" panose="020B0606020202030204" pitchFamily="34" charset="0"/>
                <a:ea typeface="Arial" charset="0"/>
                <a:cs typeface="Arial" charset="0"/>
              </a:rPr>
              <a:t>and</a:t>
            </a:r>
            <a:r>
              <a:rPr lang="pt-BR" sz="1600" dirty="0">
                <a:latin typeface="Arial Narrow" panose="020B0606020202030204" pitchFamily="34" charset="0"/>
                <a:ea typeface="Arial" charset="0"/>
                <a:cs typeface="Arial" charset="0"/>
              </a:rPr>
              <a:t> E </a:t>
            </a:r>
            <a:r>
              <a:rPr lang="pt-BR" sz="1600" dirty="0" err="1">
                <a:latin typeface="Arial Narrow" panose="020B0606020202030204" pitchFamily="34" charset="0"/>
                <a:ea typeface="Arial" charset="0"/>
                <a:cs typeface="Arial" charset="0"/>
              </a:rPr>
              <a:t>Smyth</a:t>
            </a:r>
            <a:r>
              <a:rPr lang="pt-BR" sz="1600" dirty="0">
                <a:latin typeface="Arial Narrow" panose="020B0606020202030204" pitchFamily="34" charset="0"/>
                <a:ea typeface="Arial" charset="0"/>
                <a:cs typeface="Arial" charset="0"/>
              </a:rPr>
              <a:t>, </a:t>
            </a:r>
            <a:r>
              <a:rPr lang="pt-BR" sz="1600" dirty="0" err="1">
                <a:latin typeface="Arial Narrow" panose="020B0606020202030204" pitchFamily="34" charset="0"/>
                <a:ea typeface="Arial" charset="0"/>
                <a:cs typeface="Arial" charset="0"/>
              </a:rPr>
              <a:t>on</a:t>
            </a:r>
            <a:r>
              <a:rPr lang="pt-BR" sz="1600" dirty="0">
                <a:latin typeface="Arial Narrow" panose="020B0606020202030204" pitchFamily="34" charset="0"/>
                <a:ea typeface="Arial" charset="0"/>
                <a:cs typeface="Arial" charset="0"/>
              </a:rPr>
              <a:t> </a:t>
            </a:r>
            <a:r>
              <a:rPr lang="pt-BR" sz="1600" dirty="0" err="1">
                <a:latin typeface="Arial Narrow" panose="020B0606020202030204" pitchFamily="34" charset="0"/>
                <a:ea typeface="Arial" charset="0"/>
                <a:cs typeface="Arial" charset="0"/>
              </a:rPr>
              <a:t>behalf</a:t>
            </a:r>
            <a:r>
              <a:rPr lang="pt-BR" sz="1600" dirty="0">
                <a:latin typeface="Arial Narrow" panose="020B0606020202030204" pitchFamily="34" charset="0"/>
                <a:ea typeface="Arial" charset="0"/>
                <a:cs typeface="Arial" charset="0"/>
              </a:rPr>
              <a:t> </a:t>
            </a:r>
            <a:r>
              <a:rPr lang="pt-BR" sz="1600" dirty="0" err="1">
                <a:latin typeface="Arial Narrow" panose="020B0606020202030204" pitchFamily="34" charset="0"/>
                <a:ea typeface="Arial" charset="0"/>
                <a:cs typeface="Arial" charset="0"/>
              </a:rPr>
              <a:t>of</a:t>
            </a:r>
            <a:r>
              <a:rPr lang="pt-BR" sz="1600" dirty="0">
                <a:latin typeface="Arial Narrow" panose="020B0606020202030204" pitchFamily="34" charset="0"/>
                <a:ea typeface="Arial" charset="0"/>
                <a:cs typeface="Arial" charset="0"/>
              </a:rPr>
              <a:t> </a:t>
            </a:r>
            <a:r>
              <a:rPr lang="pt-BR" sz="1600" dirty="0" err="1">
                <a:latin typeface="Arial Narrow" panose="020B0606020202030204" pitchFamily="34" charset="0"/>
                <a:ea typeface="Arial" charset="0"/>
                <a:cs typeface="Arial" charset="0"/>
              </a:rPr>
              <a:t>the</a:t>
            </a:r>
            <a:r>
              <a:rPr lang="pt-BR" sz="1600" dirty="0">
                <a:latin typeface="Arial Narrow" panose="020B0606020202030204" pitchFamily="34" charset="0"/>
                <a:ea typeface="Arial" charset="0"/>
                <a:cs typeface="Arial" charset="0"/>
              </a:rPr>
              <a:t> Clinical </a:t>
            </a:r>
            <a:r>
              <a:rPr lang="pt-BR" sz="1600" dirty="0" err="1">
                <a:latin typeface="Arial Narrow" panose="020B0606020202030204" pitchFamily="34" charset="0"/>
                <a:ea typeface="Arial" charset="0"/>
                <a:cs typeface="Arial" charset="0"/>
              </a:rPr>
              <a:t>Practice</a:t>
            </a:r>
            <a:r>
              <a:rPr lang="pt-BR" sz="1600" dirty="0">
                <a:latin typeface="Arial Narrow" panose="020B0606020202030204" pitchFamily="34" charset="0"/>
                <a:ea typeface="Arial" charset="0"/>
                <a:cs typeface="Arial" charset="0"/>
              </a:rPr>
              <a:t> </a:t>
            </a:r>
            <a:r>
              <a:rPr lang="pt-BR" sz="1600" dirty="0" err="1">
                <a:latin typeface="Arial Narrow" panose="020B0606020202030204" pitchFamily="34" charset="0"/>
                <a:ea typeface="Arial" charset="0"/>
                <a:cs typeface="Arial" charset="0"/>
              </a:rPr>
              <a:t>Guideline</a:t>
            </a:r>
            <a:r>
              <a:rPr lang="pt-BR" sz="1600" dirty="0">
                <a:latin typeface="Arial Narrow" panose="020B0606020202030204" pitchFamily="34" charset="0"/>
                <a:ea typeface="Arial" charset="0"/>
                <a:cs typeface="Arial" charset="0"/>
              </a:rPr>
              <a:t> </a:t>
            </a:r>
            <a:r>
              <a:rPr lang="pt-BR" sz="1600" dirty="0" err="1">
                <a:latin typeface="Arial Narrow" panose="020B0606020202030204" pitchFamily="34" charset="0"/>
                <a:ea typeface="Arial" charset="0"/>
                <a:cs typeface="Arial" charset="0"/>
              </a:rPr>
              <a:t>author</a:t>
            </a:r>
            <a:r>
              <a:rPr lang="pt-BR" sz="1600" dirty="0">
                <a:latin typeface="Arial Narrow" panose="020B0606020202030204" pitchFamily="34" charset="0"/>
                <a:ea typeface="Arial" charset="0"/>
                <a:cs typeface="Arial" charset="0"/>
              </a:rPr>
              <a:t> </a:t>
            </a:r>
            <a:r>
              <a:rPr lang="pt-BR" sz="1600" dirty="0" err="1">
                <a:latin typeface="Arial Narrow" panose="020B0606020202030204" pitchFamily="34" charset="0"/>
                <a:ea typeface="Arial" charset="0"/>
                <a:cs typeface="Arial" charset="0"/>
              </a:rPr>
              <a:t>group</a:t>
            </a:r>
            <a:r>
              <a:rPr lang="pt-BR" sz="1600" dirty="0">
                <a:latin typeface="Arial Narrow" panose="020B0606020202030204" pitchFamily="34" charset="0"/>
                <a:ea typeface="Arial" charset="0"/>
                <a:cs typeface="Arial" charset="0"/>
              </a:rPr>
              <a:t>.</a:t>
            </a:r>
            <a:br>
              <a:rPr lang="pt-BR" sz="1600" dirty="0">
                <a:latin typeface="Arial Narrow" panose="020B0606020202030204" pitchFamily="34" charset="0"/>
                <a:ea typeface="Arial" charset="0"/>
                <a:cs typeface="Arial" charset="0"/>
              </a:rPr>
            </a:br>
            <a:r>
              <a:rPr lang="pt-BR" sz="1600" dirty="0">
                <a:latin typeface="Arial Narrow" panose="020B0606020202030204" pitchFamily="34" charset="0"/>
                <a:ea typeface="Arial" charset="0"/>
                <a:cs typeface="Arial" charset="0"/>
              </a:rPr>
              <a:t>v1.4 </a:t>
            </a:r>
            <a:r>
              <a:rPr lang="pt-BR" sz="1600" dirty="0" err="1">
                <a:latin typeface="Arial Narrow" panose="020B0606020202030204" pitchFamily="34" charset="0"/>
                <a:ea typeface="Arial" charset="0"/>
                <a:cs typeface="Arial" charset="0"/>
              </a:rPr>
              <a:t>prepared</a:t>
            </a:r>
            <a:r>
              <a:rPr lang="pt-BR" sz="1600" dirty="0">
                <a:latin typeface="Arial Narrow" panose="020B0606020202030204" pitchFamily="34" charset="0"/>
                <a:ea typeface="Arial" charset="0"/>
                <a:cs typeface="Arial" charset="0"/>
              </a:rPr>
              <a:t> </a:t>
            </a:r>
            <a:r>
              <a:rPr lang="pt-BR" sz="1600" dirty="0" err="1">
                <a:latin typeface="Arial Narrow" panose="020B0606020202030204" pitchFamily="34" charset="0"/>
                <a:ea typeface="Arial" charset="0"/>
                <a:cs typeface="Arial" charset="0"/>
              </a:rPr>
              <a:t>by</a:t>
            </a:r>
            <a:r>
              <a:rPr lang="pt-BR" sz="1600" dirty="0">
                <a:latin typeface="Arial Narrow" panose="020B0606020202030204" pitchFamily="34" charset="0"/>
                <a:ea typeface="Arial" charset="0"/>
                <a:cs typeface="Arial" charset="0"/>
              </a:rPr>
              <a:t> </a:t>
            </a:r>
            <a:r>
              <a:rPr lang="pt-BR" sz="1600" dirty="0" err="1">
                <a:latin typeface="Arial Narrow" panose="020B0606020202030204" pitchFamily="34" charset="0"/>
                <a:ea typeface="Arial" charset="0"/>
                <a:cs typeface="Arial" charset="0"/>
              </a:rPr>
              <a:t>F</a:t>
            </a:r>
            <a:r>
              <a:rPr lang="pt-BR" sz="1600" dirty="0">
                <a:latin typeface="Arial Narrow" panose="020B0606020202030204" pitchFamily="34" charset="0"/>
                <a:ea typeface="Arial" charset="0"/>
                <a:cs typeface="Arial" charset="0"/>
              </a:rPr>
              <a:t> </a:t>
            </a:r>
            <a:r>
              <a:rPr lang="pt-BR" sz="1600" dirty="0" err="1">
                <a:latin typeface="Arial Narrow" panose="020B0606020202030204" pitchFamily="34" charset="0"/>
                <a:ea typeface="Arial" charset="0"/>
                <a:cs typeface="Arial" charset="0"/>
              </a:rPr>
              <a:t>Lordick</a:t>
            </a:r>
            <a:r>
              <a:rPr lang="pt-BR" sz="1600" dirty="0">
                <a:latin typeface="Arial Narrow" panose="020B0606020202030204" pitchFamily="34" charset="0"/>
                <a:ea typeface="Arial" charset="0"/>
                <a:cs typeface="Arial" charset="0"/>
              </a:rPr>
              <a:t> </a:t>
            </a:r>
            <a:r>
              <a:rPr lang="pt-BR" sz="1600" dirty="0" err="1">
                <a:latin typeface="Arial Narrow" panose="020B0606020202030204" pitchFamily="34" charset="0"/>
                <a:ea typeface="Arial" charset="0"/>
                <a:cs typeface="Arial" charset="0"/>
              </a:rPr>
              <a:t>and</a:t>
            </a:r>
            <a:r>
              <a:rPr lang="pt-BR" sz="1600" dirty="0">
                <a:latin typeface="Arial Narrow" panose="020B0606020202030204" pitchFamily="34" charset="0"/>
                <a:ea typeface="Arial" charset="0"/>
                <a:cs typeface="Arial" charset="0"/>
              </a:rPr>
              <a:t> E </a:t>
            </a:r>
            <a:r>
              <a:rPr lang="pt-BR" sz="1600" dirty="0" err="1">
                <a:latin typeface="Arial Narrow" panose="020B0606020202030204" pitchFamily="34" charset="0"/>
                <a:ea typeface="Arial" charset="0"/>
                <a:cs typeface="Arial" charset="0"/>
              </a:rPr>
              <a:t>Smyth</a:t>
            </a:r>
            <a:r>
              <a:rPr lang="pt-BR" sz="1600" dirty="0">
                <a:latin typeface="Arial Narrow" panose="020B0606020202030204" pitchFamily="34" charset="0"/>
                <a:ea typeface="Arial" charset="0"/>
                <a:cs typeface="Arial" charset="0"/>
              </a:rPr>
              <a:t>.</a:t>
            </a:r>
          </a:p>
        </p:txBody>
      </p:sp>
      <p:sp>
        <p:nvSpPr>
          <p:cNvPr id="5" name="TextBox 4">
            <a:extLst>
              <a:ext uri="{FF2B5EF4-FFF2-40B4-BE49-F238E27FC236}">
                <a16:creationId xmlns:a16="http://schemas.microsoft.com/office/drawing/2014/main" id="{1FEF4F96-0D6E-D697-1017-737E87C56621}"/>
              </a:ext>
            </a:extLst>
          </p:cNvPr>
          <p:cNvSpPr txBox="1"/>
          <p:nvPr userDrawn="1"/>
        </p:nvSpPr>
        <p:spPr>
          <a:xfrm>
            <a:off x="687050" y="6096937"/>
            <a:ext cx="7840933" cy="400110"/>
          </a:xfrm>
          <a:prstGeom prst="rect">
            <a:avLst/>
          </a:prstGeom>
          <a:noFill/>
        </p:spPr>
        <p:txBody>
          <a:bodyPr wrap="square" rtlCol="0">
            <a:spAutoFit/>
          </a:bodyPr>
          <a:lstStyle/>
          <a:p>
            <a:pPr>
              <a:lnSpc>
                <a:spcPts val="1200"/>
              </a:lnSpc>
            </a:pPr>
            <a:r>
              <a:rPr lang="en-US" sz="1200" dirty="0">
                <a:latin typeface="Arial Narrow" panose="020B0606020202030204" pitchFamily="34" charset="0"/>
                <a:ea typeface="Arial" charset="0"/>
                <a:cs typeface="Arial" charset="0"/>
              </a:rPr>
              <a:t>For details of author affiliations, correspondence and versions, please see the full version at https://</a:t>
            </a:r>
            <a:r>
              <a:rPr lang="en-US" sz="1200" dirty="0" err="1">
                <a:latin typeface="Arial Narrow" panose="020B0606020202030204" pitchFamily="34" charset="0"/>
                <a:ea typeface="Arial" charset="0"/>
                <a:cs typeface="Arial" charset="0"/>
              </a:rPr>
              <a:t>www.esmo.org</a:t>
            </a:r>
            <a:r>
              <a:rPr lang="en-US" sz="1200" dirty="0">
                <a:latin typeface="Arial Narrow" panose="020B0606020202030204" pitchFamily="34" charset="0"/>
                <a:ea typeface="Arial" charset="0"/>
                <a:cs typeface="Arial" charset="0"/>
              </a:rPr>
              <a:t>/guidelines/guidelines-by-topic/</a:t>
            </a:r>
            <a:r>
              <a:rPr lang="en-US" sz="1200" dirty="0" err="1">
                <a:latin typeface="Arial Narrow" panose="020B0606020202030204" pitchFamily="34" charset="0"/>
                <a:ea typeface="Arial" charset="0"/>
                <a:cs typeface="Arial" charset="0"/>
              </a:rPr>
              <a:t>esmo</a:t>
            </a:r>
            <a:r>
              <a:rPr lang="en-US" sz="1200" dirty="0">
                <a:latin typeface="Arial Narrow" panose="020B0606020202030204" pitchFamily="34" charset="0"/>
                <a:ea typeface="Arial" charset="0"/>
                <a:cs typeface="Arial" charset="0"/>
              </a:rPr>
              <a:t>-clinical-practice-guidelines-gastrointestinal-cancers/clinical-practice-guideline-gastric-cancer</a:t>
            </a:r>
          </a:p>
        </p:txBody>
      </p:sp>
    </p:spTree>
    <p:extLst>
      <p:ext uri="{BB962C8B-B14F-4D97-AF65-F5344CB8AC3E}">
        <p14:creationId xmlns:p14="http://schemas.microsoft.com/office/powerpoint/2010/main" val="11499991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DF2C2D-786D-F598-0902-5558D9A786E0}"/>
              </a:ext>
            </a:extLst>
          </p:cNvPr>
          <p:cNvSpPr txBox="1"/>
          <p:nvPr userDrawn="1"/>
        </p:nvSpPr>
        <p:spPr>
          <a:xfrm>
            <a:off x="676518" y="2065677"/>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Metastatic Disease</a:t>
            </a:r>
          </a:p>
        </p:txBody>
      </p:sp>
      <p:graphicFrame>
        <p:nvGraphicFramePr>
          <p:cNvPr id="3" name="Table 2">
            <a:extLst>
              <a:ext uri="{FF2B5EF4-FFF2-40B4-BE49-F238E27FC236}">
                <a16:creationId xmlns:a16="http://schemas.microsoft.com/office/drawing/2014/main" id="{850296B1-61BB-5D40-5670-03847721A854}"/>
              </a:ext>
            </a:extLst>
          </p:cNvPr>
          <p:cNvGraphicFramePr>
            <a:graphicFrameLocks noGrp="1"/>
          </p:cNvGraphicFramePr>
          <p:nvPr userDrawn="1">
            <p:extLst>
              <p:ext uri="{D42A27DB-BD31-4B8C-83A1-F6EECF244321}">
                <p14:modId xmlns:p14="http://schemas.microsoft.com/office/powerpoint/2010/main" val="682161952"/>
              </p:ext>
            </p:extLst>
          </p:nvPr>
        </p:nvGraphicFramePr>
        <p:xfrm>
          <a:off x="4038600" y="729270"/>
          <a:ext cx="7575206" cy="3075488"/>
        </p:xfrm>
        <a:graphic>
          <a:graphicData uri="http://schemas.openxmlformats.org/drawingml/2006/table">
            <a:tbl>
              <a:tblPr bandRow="1">
                <a:tableStyleId>{5C22544A-7EE6-4342-B048-85BDC9FD1C3A}</a:tableStyleId>
              </a:tblPr>
              <a:tblGrid>
                <a:gridCol w="6420364">
                  <a:extLst>
                    <a:ext uri="{9D8B030D-6E8A-4147-A177-3AD203B41FA5}">
                      <a16:colId xmlns:a16="http://schemas.microsoft.com/office/drawing/2014/main" val="20000"/>
                    </a:ext>
                  </a:extLst>
                </a:gridCol>
                <a:gridCol w="1154842">
                  <a:extLst>
                    <a:ext uri="{9D8B030D-6E8A-4147-A177-3AD203B41FA5}">
                      <a16:colId xmlns:a16="http://schemas.microsoft.com/office/drawing/2014/main" val="20001"/>
                    </a:ext>
                  </a:extLst>
                </a:gridCol>
              </a:tblGrid>
              <a:tr h="358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2540858712"/>
                  </a:ext>
                </a:extLst>
              </a:tr>
              <a:tr h="358984">
                <a:tc>
                  <a:txBody>
                    <a:bodyPr/>
                    <a:lstStyle/>
                    <a:p>
                      <a:pPr lvl="0"/>
                      <a:r>
                        <a:rPr lang="en-US" sz="1400" b="1" i="0" dirty="0">
                          <a:solidFill>
                            <a:schemeClr val="bg1"/>
                          </a:solidFill>
                          <a:latin typeface="Arial Narrow" panose="020B0606020202030204" pitchFamily="34" charset="0"/>
                          <a:ea typeface="Arial" charset="0"/>
                          <a:cs typeface="Arial" charset="0"/>
                        </a:rPr>
                        <a:t>PD-L1-positive</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1D5271">
                        <a:alpha val="69804"/>
                      </a:srgbClr>
                    </a:solidFill>
                  </a:tcPr>
                </a:tc>
                <a:tc>
                  <a:txBody>
                    <a:bodyPr/>
                    <a:lstStyle/>
                    <a:p>
                      <a:pPr lvl="0" algn="ct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1D5271">
                        <a:alpha val="69804"/>
                      </a:srgbClr>
                    </a:solidFill>
                  </a:tcPr>
                </a:tc>
                <a:extLst>
                  <a:ext uri="{0D108BD9-81ED-4DB2-BD59-A6C34878D82A}">
                    <a16:rowId xmlns:a16="http://schemas.microsoft.com/office/drawing/2014/main" val="10000"/>
                  </a:ext>
                </a:extLst>
              </a:tr>
              <a:tr h="361655">
                <a:tc>
                  <a:txBody>
                    <a:bodyPr/>
                    <a:lstStyle/>
                    <a:p>
                      <a:r>
                        <a:rPr lang="en-US" sz="1400" b="0" i="0" dirty="0">
                          <a:solidFill>
                            <a:srgbClr val="1D5271"/>
                          </a:solidFill>
                          <a:latin typeface="Arial Narrow" panose="020B0606020202030204" pitchFamily="34" charset="0"/>
                          <a:ea typeface="Arial" charset="0"/>
                          <a:cs typeface="Arial" charset="0"/>
                        </a:rPr>
                        <a:t>Nivolumab–</a:t>
                      </a:r>
                      <a:r>
                        <a:rPr lang="en-US" sz="1400" b="0" i="0" dirty="0" err="1">
                          <a:solidFill>
                            <a:srgbClr val="1D5271"/>
                          </a:solidFill>
                          <a:latin typeface="Arial Narrow" panose="020B0606020202030204" pitchFamily="34" charset="0"/>
                          <a:ea typeface="Arial" charset="0"/>
                          <a:cs typeface="Arial" charset="0"/>
                        </a:rPr>
                        <a:t>ChT</a:t>
                      </a:r>
                      <a:r>
                        <a:rPr lang="en-US" sz="1400" b="0" i="0" dirty="0">
                          <a:solidFill>
                            <a:srgbClr val="1D5271"/>
                          </a:solidFill>
                          <a:latin typeface="Arial Narrow" panose="020B0606020202030204" pitchFamily="34" charset="0"/>
                          <a:ea typeface="Arial" charset="0"/>
                          <a:cs typeface="Arial" charset="0"/>
                        </a:rPr>
                        <a:t> is recommended for advanced, untreated AC of gastric, OGJ and </a:t>
                      </a:r>
                      <a:r>
                        <a:rPr lang="en-US" sz="1400" b="0" i="0" dirty="0" err="1">
                          <a:solidFill>
                            <a:srgbClr val="1D5271"/>
                          </a:solidFill>
                          <a:latin typeface="Arial Narrow" panose="020B0606020202030204" pitchFamily="34" charset="0"/>
                          <a:ea typeface="Arial" charset="0"/>
                          <a:cs typeface="Arial" charset="0"/>
                        </a:rPr>
                        <a:t>oesophageal</a:t>
                      </a:r>
                      <a:r>
                        <a:rPr lang="en-US" sz="1400" b="0" i="0" dirty="0">
                          <a:solidFill>
                            <a:srgbClr val="1D5271"/>
                          </a:solidFill>
                          <a:latin typeface="Arial Narrow" panose="020B0606020202030204" pitchFamily="34" charset="0"/>
                          <a:ea typeface="Arial" charset="0"/>
                          <a:cs typeface="Arial" charset="0"/>
                        </a:rPr>
                        <a:t> cancer with a PD-L1 CPS ≥5, based on the results of </a:t>
                      </a:r>
                      <a:r>
                        <a:rPr lang="en-US" sz="1400" b="0" i="0" dirty="0" err="1">
                          <a:solidFill>
                            <a:srgbClr val="1D5271"/>
                          </a:solidFill>
                          <a:latin typeface="Arial Narrow" panose="020B0606020202030204" pitchFamily="34" charset="0"/>
                          <a:ea typeface="Arial" charset="0"/>
                          <a:cs typeface="Arial" charset="0"/>
                        </a:rPr>
                        <a:t>CheckMate</a:t>
                      </a:r>
                      <a:r>
                        <a:rPr lang="en-US" sz="1400" b="0" i="0" dirty="0">
                          <a:solidFill>
                            <a:srgbClr val="1D5271"/>
                          </a:solidFill>
                          <a:latin typeface="Arial Narrow" panose="020B0606020202030204" pitchFamily="34" charset="0"/>
                          <a:ea typeface="Arial" charset="0"/>
                          <a:cs typeface="Arial" charset="0"/>
                        </a:rPr>
                        <a:t> 649 [</a:t>
                      </a:r>
                      <a:r>
                        <a:rPr lang="en-US" sz="1400" b="1" i="0" dirty="0">
                          <a:solidFill>
                            <a:srgbClr val="1D5271"/>
                          </a:solidFill>
                          <a:latin typeface="Arial Narrow" panose="020B0606020202030204" pitchFamily="34" charset="0"/>
                          <a:ea typeface="Arial" charset="0"/>
                          <a:cs typeface="Arial" charset="0"/>
                        </a:rPr>
                        <a:t>ESMO-MCBS v1.1 score: 4</a:t>
                      </a:r>
                      <a:r>
                        <a:rPr lang="en-US" sz="1400" b="0" i="0" dirty="0">
                          <a:solidFill>
                            <a:srgbClr val="1D5271"/>
                          </a:solidFill>
                          <a:latin typeface="Arial Narrow" panose="020B0606020202030204" pitchFamily="34" charset="0"/>
                          <a:ea typeface="Arial" charset="0"/>
                          <a:cs typeface="Arial" charset="0"/>
                        </a:rPr>
                        <a:t>]</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370237">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Pembrolizumab–</a:t>
                      </a:r>
                      <a:r>
                        <a:rPr lang="en-US" sz="1400" b="0" i="0" dirty="0" err="1">
                          <a:solidFill>
                            <a:srgbClr val="1D5271"/>
                          </a:solidFill>
                          <a:latin typeface="Arial Narrow" panose="020B0606020202030204" pitchFamily="34" charset="0"/>
                          <a:ea typeface="Arial" charset="0"/>
                          <a:cs typeface="Arial" charset="0"/>
                        </a:rPr>
                        <a:t>ChT</a:t>
                      </a:r>
                      <a:r>
                        <a:rPr lang="en-US" sz="1400" b="0" i="0" dirty="0">
                          <a:solidFill>
                            <a:srgbClr val="1D5271"/>
                          </a:solidFill>
                          <a:latin typeface="Arial Narrow" panose="020B0606020202030204" pitchFamily="34" charset="0"/>
                          <a:ea typeface="Arial" charset="0"/>
                          <a:cs typeface="Arial" charset="0"/>
                        </a:rPr>
                        <a:t> is recommended for AC of stomach and OGJ with PD-L1 ≥1, based on the results of KEYNOTE-859 [</a:t>
                      </a:r>
                      <a:r>
                        <a:rPr lang="en-US" sz="1400" b="1" i="0" dirty="0">
                          <a:solidFill>
                            <a:srgbClr val="1D5271"/>
                          </a:solidFill>
                          <a:latin typeface="Arial Narrow" panose="020B0606020202030204" pitchFamily="34" charset="0"/>
                          <a:ea typeface="Arial" charset="0"/>
                          <a:cs typeface="Arial" charset="0"/>
                        </a:rPr>
                        <a:t>ESMO-MCBS v1.1 score: 4</a:t>
                      </a:r>
                      <a:r>
                        <a:rPr lang="en-US" sz="1400" b="0" i="0" dirty="0">
                          <a:solidFill>
                            <a:srgbClr val="1D5271"/>
                          </a:solidFill>
                          <a:latin typeface="Arial Narrow" panose="020B0606020202030204" pitchFamily="34" charset="0"/>
                          <a:ea typeface="Arial" charset="0"/>
                          <a:cs typeface="Arial" charset="0"/>
                        </a:rPr>
                        <a:t>]</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Pembrolizumab–</a:t>
                      </a:r>
                      <a:r>
                        <a:rPr lang="en-US" sz="1400" b="0" i="0" kern="1200" dirty="0" err="1">
                          <a:solidFill>
                            <a:srgbClr val="1D5271"/>
                          </a:solidFill>
                          <a:latin typeface="Arial Narrow" panose="020B0606020202030204" pitchFamily="34" charset="0"/>
                          <a:ea typeface="Arial" charset="0"/>
                          <a:cs typeface="Arial" charset="0"/>
                        </a:rPr>
                        <a:t>ChT</a:t>
                      </a:r>
                      <a:r>
                        <a:rPr lang="en-US" sz="1400" b="0" i="0" kern="1200" dirty="0">
                          <a:solidFill>
                            <a:srgbClr val="1D5271"/>
                          </a:solidFill>
                          <a:latin typeface="Arial Narrow" panose="020B0606020202030204" pitchFamily="34" charset="0"/>
                          <a:ea typeface="Arial" charset="0"/>
                          <a:cs typeface="Arial" charset="0"/>
                        </a:rPr>
                        <a:t> should be considered for AC of the </a:t>
                      </a:r>
                      <a:r>
                        <a:rPr lang="en-US" sz="1400" b="0" i="0" kern="1200" dirty="0" err="1">
                          <a:solidFill>
                            <a:srgbClr val="1D5271"/>
                          </a:solidFill>
                          <a:latin typeface="Arial Narrow" panose="020B0606020202030204" pitchFamily="34" charset="0"/>
                          <a:ea typeface="Arial" charset="0"/>
                          <a:cs typeface="Arial" charset="0"/>
                        </a:rPr>
                        <a:t>oesophagus</a:t>
                      </a:r>
                      <a:r>
                        <a:rPr lang="en-US" sz="1400" b="0" i="0" kern="1200" dirty="0">
                          <a:solidFill>
                            <a:srgbClr val="1D5271"/>
                          </a:solidFill>
                          <a:latin typeface="Arial Narrow" panose="020B0606020202030204" pitchFamily="34" charset="0"/>
                          <a:ea typeface="Arial" charset="0"/>
                          <a:cs typeface="Arial" charset="0"/>
                        </a:rPr>
                        <a:t> with PD-L1 ≥10, based on the results of KEYNOTE-590 [</a:t>
                      </a:r>
                      <a:r>
                        <a:rPr lang="en-US" sz="1400" b="1" i="0" kern="1200" dirty="0">
                          <a:solidFill>
                            <a:srgbClr val="1D5271"/>
                          </a:solidFill>
                          <a:latin typeface="Arial Narrow" panose="020B0606020202030204" pitchFamily="34" charset="0"/>
                          <a:ea typeface="Arial" charset="0"/>
                          <a:cs typeface="Arial" charset="0"/>
                        </a:rPr>
                        <a:t>ESMO-MCBS v1.1 score: 4</a:t>
                      </a:r>
                      <a:r>
                        <a:rPr lang="en-US" sz="1400" b="0" i="0" kern="1200" dirty="0">
                          <a:solidFill>
                            <a:srgbClr val="1D5271"/>
                          </a:solidFill>
                          <a:latin typeface="Arial Narrow" panose="020B0606020202030204" pitchFamily="34" charset="0"/>
                          <a:ea typeface="Arial" charset="0"/>
                          <a:cs typeface="Arial" charset="0"/>
                        </a:rPr>
                        <a:t>] </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II, C</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60000"/>
                      </a:srgbClr>
                    </a:solidFill>
                  </a:tcP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622529C3-5CF2-8947-5B7E-9AABFE5D5A86}"/>
              </a:ext>
            </a:extLst>
          </p:cNvPr>
          <p:cNvSpPr txBox="1"/>
          <p:nvPr userDrawn="1"/>
        </p:nvSpPr>
        <p:spPr>
          <a:xfrm>
            <a:off x="6340510" y="6400801"/>
            <a:ext cx="539892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2024 ESMO. All rights reserved. https://www.esmo.org/living-guidelines/esmo-gastric-cancer-living-guideline</a:t>
            </a:r>
          </a:p>
        </p:txBody>
      </p:sp>
      <p:sp>
        <p:nvSpPr>
          <p:cNvPr id="5" name="TextBox 4">
            <a:extLst>
              <a:ext uri="{FF2B5EF4-FFF2-40B4-BE49-F238E27FC236}">
                <a16:creationId xmlns:a16="http://schemas.microsoft.com/office/drawing/2014/main" id="{38EDC391-9CB4-0905-0B81-FD42AD6740E4}"/>
              </a:ext>
            </a:extLst>
          </p:cNvPr>
          <p:cNvSpPr txBox="1"/>
          <p:nvPr userDrawn="1"/>
        </p:nvSpPr>
        <p:spPr>
          <a:xfrm>
            <a:off x="578195" y="1272568"/>
            <a:ext cx="2866754" cy="400110"/>
          </a:xfrm>
          <a:prstGeom prst="rect">
            <a:avLst/>
          </a:prstGeom>
          <a:noFill/>
          <a:ln>
            <a:noFill/>
          </a:ln>
        </p:spPr>
        <p:txBody>
          <a:bodyPr wrap="square" rtlCol="0">
            <a:spAutoFit/>
          </a:bodyPr>
          <a:lstStyle/>
          <a:p>
            <a:r>
              <a:rPr lang="en-US" sz="1000" dirty="0">
                <a:solidFill>
                  <a:srgbClr val="1D5271"/>
                </a:solidFill>
                <a:latin typeface="Arial Narrow" panose="020B0606020202030204" pitchFamily="34" charset="0"/>
                <a:ea typeface="Arial" charset="0"/>
                <a:cs typeface="Arial" charset="0"/>
              </a:rPr>
              <a:t>ESMO Gastric Cancer Living Guideline</a:t>
            </a:r>
          </a:p>
          <a:p>
            <a:pPr algn="r"/>
            <a:r>
              <a:rPr lang="en-US" sz="1000" dirty="0">
                <a:solidFill>
                  <a:srgbClr val="1D5271"/>
                </a:solidFill>
                <a:latin typeface="Arial Narrow" panose="020B0606020202030204" pitchFamily="34" charset="0"/>
                <a:ea typeface="Arial" charset="0"/>
                <a:cs typeface="Arial" charset="0"/>
              </a:rPr>
              <a:t>v1.4 September 2024</a:t>
            </a:r>
          </a:p>
        </p:txBody>
      </p:sp>
      <p:sp>
        <p:nvSpPr>
          <p:cNvPr id="6" name="TextBox 5">
            <a:extLst>
              <a:ext uri="{FF2B5EF4-FFF2-40B4-BE49-F238E27FC236}">
                <a16:creationId xmlns:a16="http://schemas.microsoft.com/office/drawing/2014/main" id="{59530051-AA17-1287-0B91-FB2397DE2C31}"/>
              </a:ext>
            </a:extLst>
          </p:cNvPr>
          <p:cNvSpPr txBox="1"/>
          <p:nvPr userDrawn="1"/>
        </p:nvSpPr>
        <p:spPr>
          <a:xfrm>
            <a:off x="686044" y="2527342"/>
            <a:ext cx="2617595" cy="523220"/>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First-line Therapy – PD-L1-positive and HER2-positive </a:t>
            </a:r>
          </a:p>
        </p:txBody>
      </p:sp>
      <p:graphicFrame>
        <p:nvGraphicFramePr>
          <p:cNvPr id="7" name="Table 6">
            <a:extLst>
              <a:ext uri="{FF2B5EF4-FFF2-40B4-BE49-F238E27FC236}">
                <a16:creationId xmlns:a16="http://schemas.microsoft.com/office/drawing/2014/main" id="{351B74CD-D365-DF04-9D85-784C5225F36F}"/>
              </a:ext>
            </a:extLst>
          </p:cNvPr>
          <p:cNvGraphicFramePr>
            <a:graphicFrameLocks noGrp="1"/>
          </p:cNvGraphicFramePr>
          <p:nvPr userDrawn="1">
            <p:extLst>
              <p:ext uri="{D42A27DB-BD31-4B8C-83A1-F6EECF244321}">
                <p14:modId xmlns:p14="http://schemas.microsoft.com/office/powerpoint/2010/main" val="1932150150"/>
              </p:ext>
            </p:extLst>
          </p:nvPr>
        </p:nvGraphicFramePr>
        <p:xfrm>
          <a:off x="4029074" y="3802553"/>
          <a:ext cx="7584731" cy="1788424"/>
        </p:xfrm>
        <a:graphic>
          <a:graphicData uri="http://schemas.openxmlformats.org/drawingml/2006/table">
            <a:tbl>
              <a:tblPr bandRow="1">
                <a:tableStyleId>{5C22544A-7EE6-4342-B048-85BDC9FD1C3A}</a:tableStyleId>
              </a:tblPr>
              <a:tblGrid>
                <a:gridCol w="6428437">
                  <a:extLst>
                    <a:ext uri="{9D8B030D-6E8A-4147-A177-3AD203B41FA5}">
                      <a16:colId xmlns:a16="http://schemas.microsoft.com/office/drawing/2014/main" val="20000"/>
                    </a:ext>
                  </a:extLst>
                </a:gridCol>
                <a:gridCol w="1156294">
                  <a:extLst>
                    <a:ext uri="{9D8B030D-6E8A-4147-A177-3AD203B41FA5}">
                      <a16:colId xmlns:a16="http://schemas.microsoft.com/office/drawing/2014/main" val="20001"/>
                    </a:ext>
                  </a:extLst>
                </a:gridCol>
              </a:tblGrid>
              <a:tr h="358984">
                <a:tc>
                  <a:txBody>
                    <a:bodyPr/>
                    <a:lstStyle/>
                    <a:p>
                      <a:pPr lvl="0"/>
                      <a:r>
                        <a:rPr lang="en-US" sz="1400" b="1" i="0" dirty="0">
                          <a:solidFill>
                            <a:schemeClr val="bg1"/>
                          </a:solidFill>
                          <a:latin typeface="Arial Narrow" panose="020B0606020202030204" pitchFamily="34" charset="0"/>
                          <a:ea typeface="Arial" charset="0"/>
                          <a:cs typeface="Arial" charset="0"/>
                        </a:rPr>
                        <a:t>HER2-positive</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alpha val="69804"/>
                      </a:srgbClr>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alpha val="69804"/>
                      </a:srgbClr>
                    </a:solidFill>
                  </a:tcPr>
                </a:tc>
                <a:extLst>
                  <a:ext uri="{0D108BD9-81ED-4DB2-BD59-A6C34878D82A}">
                    <a16:rowId xmlns:a16="http://schemas.microsoft.com/office/drawing/2014/main" val="10000"/>
                  </a:ext>
                </a:extLst>
              </a:tr>
              <a:tr h="361655">
                <a:tc>
                  <a:txBody>
                    <a:bodyPr/>
                    <a:lstStyle/>
                    <a:p>
                      <a:r>
                        <a:rPr lang="en-US" sz="1400" b="0" i="0" dirty="0">
                          <a:solidFill>
                            <a:srgbClr val="1D5271"/>
                          </a:solidFill>
                          <a:latin typeface="Arial Narrow" panose="020B0606020202030204" pitchFamily="34" charset="0"/>
                          <a:ea typeface="Arial" charset="0"/>
                          <a:cs typeface="Arial" charset="0"/>
                        </a:rPr>
                        <a:t>Trastuzumab–</a:t>
                      </a:r>
                      <a:r>
                        <a:rPr lang="en-US" sz="1400" b="0" i="0" dirty="0" err="1">
                          <a:solidFill>
                            <a:srgbClr val="1D5271"/>
                          </a:solidFill>
                          <a:latin typeface="Arial Narrow" panose="020B0606020202030204" pitchFamily="34" charset="0"/>
                          <a:ea typeface="Arial" charset="0"/>
                          <a:cs typeface="Arial" charset="0"/>
                        </a:rPr>
                        <a:t>ChT</a:t>
                      </a:r>
                      <a:r>
                        <a:rPr lang="en-US" sz="1400" b="0" i="0" dirty="0">
                          <a:solidFill>
                            <a:srgbClr val="1D5271"/>
                          </a:solidFill>
                          <a:latin typeface="Arial Narrow" panose="020B0606020202030204" pitchFamily="34" charset="0"/>
                          <a:ea typeface="Arial" charset="0"/>
                          <a:cs typeface="Arial" charset="0"/>
                        </a:rPr>
                        <a:t> is recommended in patients with HER2-positive </a:t>
                      </a:r>
                      <a:r>
                        <a:rPr lang="en-US" sz="1400" b="0" i="0" dirty="0" err="1">
                          <a:solidFill>
                            <a:srgbClr val="1D5271"/>
                          </a:solidFill>
                          <a:latin typeface="Arial Narrow" panose="020B0606020202030204" pitchFamily="34" charset="0"/>
                          <a:ea typeface="Arial" charset="0"/>
                          <a:cs typeface="Arial" charset="0"/>
                        </a:rPr>
                        <a:t>tumours</a:t>
                      </a:r>
                      <a:r>
                        <a:rPr lang="en-US" sz="1400" b="0" i="0" dirty="0">
                          <a:solidFill>
                            <a:srgbClr val="1D5271"/>
                          </a:solidFill>
                          <a:latin typeface="Arial Narrow" panose="020B0606020202030204" pitchFamily="34" charset="0"/>
                          <a:ea typeface="Arial" charset="0"/>
                          <a:cs typeface="Arial" charset="0"/>
                        </a:rPr>
                        <a:t> [</a:t>
                      </a:r>
                      <a:r>
                        <a:rPr lang="en-US" sz="1400" b="1" i="0" dirty="0">
                          <a:solidFill>
                            <a:srgbClr val="1D5271"/>
                          </a:solidFill>
                          <a:latin typeface="Arial Narrow" panose="020B0606020202030204" pitchFamily="34" charset="0"/>
                          <a:ea typeface="Arial" charset="0"/>
                          <a:cs typeface="Arial" charset="0"/>
                        </a:rPr>
                        <a:t>ESMO-MCBS v1.1 score: 3</a:t>
                      </a:r>
                      <a:r>
                        <a:rPr lang="en-US" sz="1400" b="0" i="0" dirty="0">
                          <a:solidFill>
                            <a:srgbClr val="1D5271"/>
                          </a:solidFill>
                          <a:latin typeface="Arial Narrow" panose="020B0606020202030204" pitchFamily="34" charset="0"/>
                          <a:ea typeface="Arial" charset="0"/>
                          <a:cs typeface="Arial" charset="0"/>
                        </a:rPr>
                        <a:t>; ESCAT score: I-A]</a:t>
                      </a:r>
                      <a:endParaRPr lang="en-US" sz="12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370237">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Pembrolizumab–trastuzumab–</a:t>
                      </a:r>
                      <a:r>
                        <a:rPr lang="en-US" sz="1400" b="0" i="0" dirty="0" err="1">
                          <a:solidFill>
                            <a:srgbClr val="1D5271"/>
                          </a:solidFill>
                          <a:latin typeface="Arial Narrow" panose="020B0606020202030204" pitchFamily="34" charset="0"/>
                          <a:ea typeface="Arial" charset="0"/>
                          <a:cs typeface="Arial" charset="0"/>
                        </a:rPr>
                        <a:t>ChT</a:t>
                      </a:r>
                      <a:r>
                        <a:rPr lang="en-US" sz="1400" b="0" i="0" dirty="0">
                          <a:solidFill>
                            <a:srgbClr val="1D5271"/>
                          </a:solidFill>
                          <a:latin typeface="Arial Narrow" panose="020B0606020202030204" pitchFamily="34" charset="0"/>
                          <a:ea typeface="Arial" charset="0"/>
                          <a:cs typeface="Arial" charset="0"/>
                        </a:rPr>
                        <a:t> is recommended in patients with HER2-positive </a:t>
                      </a:r>
                      <a:r>
                        <a:rPr lang="en-US" sz="1400" b="0" i="0" dirty="0" err="1">
                          <a:solidFill>
                            <a:srgbClr val="1D5271"/>
                          </a:solidFill>
                          <a:latin typeface="Arial Narrow" panose="020B0606020202030204" pitchFamily="34" charset="0"/>
                          <a:ea typeface="Arial" charset="0"/>
                          <a:cs typeface="Arial" charset="0"/>
                        </a:rPr>
                        <a:t>tumours</a:t>
                      </a:r>
                      <a:r>
                        <a:rPr lang="en-US" sz="1400" b="0" i="0" dirty="0">
                          <a:solidFill>
                            <a:srgbClr val="1D5271"/>
                          </a:solidFill>
                          <a:latin typeface="Arial Narrow" panose="020B0606020202030204" pitchFamily="34" charset="0"/>
                          <a:ea typeface="Arial" charset="0"/>
                          <a:cs typeface="Arial" charset="0"/>
                        </a:rPr>
                        <a:t> and PD-L1 CPS ≥1 [</a:t>
                      </a:r>
                      <a:r>
                        <a:rPr lang="en-US" sz="1400" b="1" i="0" dirty="0">
                          <a:solidFill>
                            <a:srgbClr val="1D5271"/>
                          </a:solidFill>
                          <a:latin typeface="Arial Narrow" panose="020B0606020202030204" pitchFamily="34" charset="0"/>
                          <a:ea typeface="Arial" charset="0"/>
                          <a:cs typeface="Arial" charset="0"/>
                        </a:rPr>
                        <a:t>ESMO-MCBS v1.1 score: 2</a:t>
                      </a:r>
                      <a:r>
                        <a:rPr lang="en-US" sz="1400" b="0" i="0" dirty="0">
                          <a:solidFill>
                            <a:srgbClr val="1D5271"/>
                          </a:solidFill>
                          <a:latin typeface="Arial Narrow" panose="020B0606020202030204" pitchFamily="34" charset="0"/>
                          <a:ea typeface="Arial" charset="0"/>
                          <a:cs typeface="Arial" charset="0"/>
                        </a:rPr>
                        <a:t>; ESCAT score: I-A]</a:t>
                      </a:r>
                      <a:endParaRPr lang="en-US" sz="12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11138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3B5A8E-8E7D-786F-B7A1-3B84E3B06E0F}"/>
              </a:ext>
            </a:extLst>
          </p:cNvPr>
          <p:cNvSpPr txBox="1"/>
          <p:nvPr userDrawn="1"/>
        </p:nvSpPr>
        <p:spPr>
          <a:xfrm>
            <a:off x="676518" y="2048194"/>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Metastatic Disease</a:t>
            </a:r>
          </a:p>
        </p:txBody>
      </p:sp>
      <p:graphicFrame>
        <p:nvGraphicFramePr>
          <p:cNvPr id="3" name="Table 2">
            <a:extLst>
              <a:ext uri="{FF2B5EF4-FFF2-40B4-BE49-F238E27FC236}">
                <a16:creationId xmlns:a16="http://schemas.microsoft.com/office/drawing/2014/main" id="{59582978-E1AD-565C-516D-A8E92079C9F5}"/>
              </a:ext>
            </a:extLst>
          </p:cNvPr>
          <p:cNvGraphicFramePr>
            <a:graphicFrameLocks noGrp="1"/>
          </p:cNvGraphicFramePr>
          <p:nvPr userDrawn="1">
            <p:extLst>
              <p:ext uri="{D42A27DB-BD31-4B8C-83A1-F6EECF244321}">
                <p14:modId xmlns:p14="http://schemas.microsoft.com/office/powerpoint/2010/main" val="4025725068"/>
              </p:ext>
            </p:extLst>
          </p:nvPr>
        </p:nvGraphicFramePr>
        <p:xfrm>
          <a:off x="4038600" y="723900"/>
          <a:ext cx="7710361" cy="1788424"/>
        </p:xfrm>
        <a:graphic>
          <a:graphicData uri="http://schemas.openxmlformats.org/drawingml/2006/table">
            <a:tbl>
              <a:tblPr bandRow="1">
                <a:tableStyleId>{5C22544A-7EE6-4342-B048-85BDC9FD1C3A}</a:tableStyleId>
              </a:tblPr>
              <a:tblGrid>
                <a:gridCol w="6534915">
                  <a:extLst>
                    <a:ext uri="{9D8B030D-6E8A-4147-A177-3AD203B41FA5}">
                      <a16:colId xmlns:a16="http://schemas.microsoft.com/office/drawing/2014/main" val="20000"/>
                    </a:ext>
                  </a:extLst>
                </a:gridCol>
                <a:gridCol w="1175446">
                  <a:extLst>
                    <a:ext uri="{9D8B030D-6E8A-4147-A177-3AD203B41FA5}">
                      <a16:colId xmlns:a16="http://schemas.microsoft.com/office/drawing/2014/main" val="20001"/>
                    </a:ext>
                  </a:extLst>
                </a:gridCol>
              </a:tblGrid>
              <a:tr h="358984">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361655">
                <a:tc>
                  <a:txBody>
                    <a:bodyPr/>
                    <a:lstStyle/>
                    <a:p>
                      <a:r>
                        <a:rPr lang="en-US" sz="1400" b="0" i="0" dirty="0">
                          <a:solidFill>
                            <a:srgbClr val="1D5271"/>
                          </a:solidFill>
                          <a:latin typeface="Arial Narrow" panose="020B0606020202030204" pitchFamily="34" charset="0"/>
                          <a:ea typeface="Arial" charset="0"/>
                          <a:cs typeface="Arial" charset="0"/>
                        </a:rPr>
                        <a:t>Gastrectomy is not recommended in metastatic gastric cancer unless required for palliation of symptoms</a:t>
                      </a:r>
                      <a:endParaRPr lang="en-US" sz="12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 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370237">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Resection of metastases cannot be recommended in general, but might be considered as an individual approach in highly selected cases with oligometastatic disease and response to </a:t>
                      </a:r>
                      <a:r>
                        <a:rPr lang="en-US" sz="1400" b="0" i="0" dirty="0" err="1">
                          <a:solidFill>
                            <a:srgbClr val="1D5271"/>
                          </a:solidFill>
                          <a:latin typeface="Arial Narrow" panose="020B0606020202030204" pitchFamily="34" charset="0"/>
                          <a:ea typeface="Arial" charset="0"/>
                          <a:cs typeface="Arial" charset="0"/>
                        </a:rPr>
                        <a:t>ChT</a:t>
                      </a:r>
                      <a:endParaRPr lang="en-US"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V, C</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B599251A-A034-CCD4-DE46-7EA02F860577}"/>
              </a:ext>
            </a:extLst>
          </p:cNvPr>
          <p:cNvSpPr txBox="1"/>
          <p:nvPr userDrawn="1"/>
        </p:nvSpPr>
        <p:spPr>
          <a:xfrm>
            <a:off x="6340510" y="6400801"/>
            <a:ext cx="539892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2024 ESMO. All rights reserved. https://www.esmo.org/living-guidelines/esmo-gastric-cancer-living-guideline</a:t>
            </a:r>
          </a:p>
        </p:txBody>
      </p:sp>
      <p:sp>
        <p:nvSpPr>
          <p:cNvPr id="5" name="TextBox 4">
            <a:extLst>
              <a:ext uri="{FF2B5EF4-FFF2-40B4-BE49-F238E27FC236}">
                <a16:creationId xmlns:a16="http://schemas.microsoft.com/office/drawing/2014/main" id="{E05ED72F-2797-0304-42CA-B94D0E558EBD}"/>
              </a:ext>
            </a:extLst>
          </p:cNvPr>
          <p:cNvSpPr txBox="1"/>
          <p:nvPr userDrawn="1"/>
        </p:nvSpPr>
        <p:spPr>
          <a:xfrm>
            <a:off x="578195" y="1272568"/>
            <a:ext cx="2866754" cy="400110"/>
          </a:xfrm>
          <a:prstGeom prst="rect">
            <a:avLst/>
          </a:prstGeom>
          <a:noFill/>
          <a:ln>
            <a:noFill/>
          </a:ln>
        </p:spPr>
        <p:txBody>
          <a:bodyPr wrap="square" rtlCol="0">
            <a:spAutoFit/>
          </a:bodyPr>
          <a:lstStyle/>
          <a:p>
            <a:r>
              <a:rPr lang="en-US" sz="1000" dirty="0">
                <a:solidFill>
                  <a:srgbClr val="1D5271"/>
                </a:solidFill>
                <a:latin typeface="Arial Narrow" panose="020B0606020202030204" pitchFamily="34" charset="0"/>
                <a:ea typeface="Arial" charset="0"/>
                <a:cs typeface="Arial" charset="0"/>
              </a:rPr>
              <a:t>ESMO Gastric Cancer Living Guideline</a:t>
            </a:r>
          </a:p>
          <a:p>
            <a:pPr algn="r"/>
            <a:r>
              <a:rPr lang="en-US" sz="1000" dirty="0">
                <a:solidFill>
                  <a:srgbClr val="1D5271"/>
                </a:solidFill>
                <a:latin typeface="Arial Narrow" panose="020B0606020202030204" pitchFamily="34" charset="0"/>
                <a:ea typeface="Arial" charset="0"/>
                <a:cs typeface="Arial" charset="0"/>
              </a:rPr>
              <a:t>v1.4 September 2024</a:t>
            </a:r>
          </a:p>
        </p:txBody>
      </p:sp>
      <p:sp>
        <p:nvSpPr>
          <p:cNvPr id="6" name="TextBox 5">
            <a:extLst>
              <a:ext uri="{FF2B5EF4-FFF2-40B4-BE49-F238E27FC236}">
                <a16:creationId xmlns:a16="http://schemas.microsoft.com/office/drawing/2014/main" id="{5B312429-89DE-E7F9-A6D9-B73B7D7EF339}"/>
              </a:ext>
            </a:extLst>
          </p:cNvPr>
          <p:cNvSpPr txBox="1"/>
          <p:nvPr userDrawn="1"/>
        </p:nvSpPr>
        <p:spPr>
          <a:xfrm>
            <a:off x="676518" y="2509859"/>
            <a:ext cx="2866754" cy="307777"/>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Surgery for Metastatic Gastric Cancer</a:t>
            </a:r>
          </a:p>
        </p:txBody>
      </p:sp>
    </p:spTree>
    <p:extLst>
      <p:ext uri="{BB962C8B-B14F-4D97-AF65-F5344CB8AC3E}">
        <p14:creationId xmlns:p14="http://schemas.microsoft.com/office/powerpoint/2010/main" val="979695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102C35-1758-E3D0-570E-041AFC2E5CD3}"/>
              </a:ext>
            </a:extLst>
          </p:cNvPr>
          <p:cNvSpPr txBox="1"/>
          <p:nvPr userDrawn="1"/>
        </p:nvSpPr>
        <p:spPr>
          <a:xfrm>
            <a:off x="663678" y="2062923"/>
            <a:ext cx="3755680"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Metastatic Disease</a:t>
            </a:r>
          </a:p>
        </p:txBody>
      </p:sp>
      <p:sp>
        <p:nvSpPr>
          <p:cNvPr id="3" name="TextBox 2">
            <a:extLst>
              <a:ext uri="{FF2B5EF4-FFF2-40B4-BE49-F238E27FC236}">
                <a16:creationId xmlns:a16="http://schemas.microsoft.com/office/drawing/2014/main" id="{48A3C228-0ED8-5326-7A5A-289A09561BB2}"/>
              </a:ext>
            </a:extLst>
          </p:cNvPr>
          <p:cNvSpPr txBox="1"/>
          <p:nvPr userDrawn="1"/>
        </p:nvSpPr>
        <p:spPr>
          <a:xfrm>
            <a:off x="6340510" y="6400801"/>
            <a:ext cx="539892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2024 ESMO. All rights reserved. https://www.esmo.org/living-guidelines/esmo-gastric-cancer-living-guideline</a:t>
            </a:r>
          </a:p>
        </p:txBody>
      </p:sp>
      <p:sp>
        <p:nvSpPr>
          <p:cNvPr id="4" name="TextBox 3">
            <a:extLst>
              <a:ext uri="{FF2B5EF4-FFF2-40B4-BE49-F238E27FC236}">
                <a16:creationId xmlns:a16="http://schemas.microsoft.com/office/drawing/2014/main" id="{825C8157-CAE2-953B-C762-DE3B5651404D}"/>
              </a:ext>
            </a:extLst>
          </p:cNvPr>
          <p:cNvSpPr txBox="1"/>
          <p:nvPr userDrawn="1"/>
        </p:nvSpPr>
        <p:spPr>
          <a:xfrm>
            <a:off x="578195" y="1272568"/>
            <a:ext cx="2866754" cy="400110"/>
          </a:xfrm>
          <a:prstGeom prst="rect">
            <a:avLst/>
          </a:prstGeom>
          <a:noFill/>
          <a:ln>
            <a:noFill/>
          </a:ln>
        </p:spPr>
        <p:txBody>
          <a:bodyPr wrap="square" rtlCol="0">
            <a:spAutoFit/>
          </a:bodyPr>
          <a:lstStyle/>
          <a:p>
            <a:r>
              <a:rPr lang="en-US" sz="1000" dirty="0">
                <a:solidFill>
                  <a:srgbClr val="1D5271"/>
                </a:solidFill>
                <a:latin typeface="Arial Narrow" panose="020B0606020202030204" pitchFamily="34" charset="0"/>
                <a:ea typeface="Arial" charset="0"/>
                <a:cs typeface="Arial" charset="0"/>
              </a:rPr>
              <a:t>ESMO Gastric Cancer Living Guideline</a:t>
            </a:r>
          </a:p>
          <a:p>
            <a:pPr algn="r"/>
            <a:r>
              <a:rPr lang="en-US" sz="1000" dirty="0">
                <a:solidFill>
                  <a:srgbClr val="1D5271"/>
                </a:solidFill>
                <a:latin typeface="Arial Narrow" panose="020B0606020202030204" pitchFamily="34" charset="0"/>
                <a:ea typeface="Arial" charset="0"/>
                <a:cs typeface="Arial" charset="0"/>
              </a:rPr>
              <a:t>v1.4 September 2024</a:t>
            </a:r>
          </a:p>
        </p:txBody>
      </p:sp>
      <p:sp>
        <p:nvSpPr>
          <p:cNvPr id="5" name="TextBox 4">
            <a:extLst>
              <a:ext uri="{FF2B5EF4-FFF2-40B4-BE49-F238E27FC236}">
                <a16:creationId xmlns:a16="http://schemas.microsoft.com/office/drawing/2014/main" id="{1F0D1A6B-7266-B028-9052-0906FB1820A8}"/>
              </a:ext>
            </a:extLst>
          </p:cNvPr>
          <p:cNvSpPr txBox="1"/>
          <p:nvPr userDrawn="1"/>
        </p:nvSpPr>
        <p:spPr>
          <a:xfrm>
            <a:off x="663678" y="3372919"/>
            <a:ext cx="3755680" cy="400110"/>
          </a:xfrm>
          <a:prstGeom prst="rect">
            <a:avLst/>
          </a:prstGeom>
          <a:noFill/>
        </p:spPr>
        <p:txBody>
          <a:bodyPr wrap="square" rtlCol="0">
            <a:spAutoFit/>
          </a:bodyPr>
          <a:lstStyle/>
          <a:p>
            <a:r>
              <a:rPr lang="en-US" sz="1000" baseline="30000" dirty="0">
                <a:solidFill>
                  <a:schemeClr val="tx1">
                    <a:lumMod val="50000"/>
                    <a:lumOff val="50000"/>
                  </a:schemeClr>
                </a:solidFill>
              </a:rPr>
              <a:t>*</a:t>
            </a:r>
            <a:r>
              <a:rPr lang="en-US" sz="1000" dirty="0">
                <a:solidFill>
                  <a:schemeClr val="tx1">
                    <a:lumMod val="50000"/>
                    <a:lumOff val="50000"/>
                  </a:schemeClr>
                </a:solidFill>
              </a:rPr>
              <a:t>HER2 IHC 3+ or IHC 2+ and FISH ≥2.</a:t>
            </a:r>
          </a:p>
          <a:p>
            <a:endParaRPr lang="en-US" sz="1000" dirty="0">
              <a:solidFill>
                <a:schemeClr val="tx1">
                  <a:lumMod val="50000"/>
                  <a:lumOff val="50000"/>
                </a:schemeClr>
              </a:solidFill>
            </a:endParaRPr>
          </a:p>
        </p:txBody>
      </p:sp>
      <p:sp>
        <p:nvSpPr>
          <p:cNvPr id="6" name="TextBox 5">
            <a:extLst>
              <a:ext uri="{FF2B5EF4-FFF2-40B4-BE49-F238E27FC236}">
                <a16:creationId xmlns:a16="http://schemas.microsoft.com/office/drawing/2014/main" id="{6E49B8D6-0258-FCE3-62FE-C263B6701195}"/>
              </a:ext>
            </a:extLst>
          </p:cNvPr>
          <p:cNvSpPr txBox="1"/>
          <p:nvPr userDrawn="1"/>
        </p:nvSpPr>
        <p:spPr>
          <a:xfrm>
            <a:off x="693174" y="2504924"/>
            <a:ext cx="3755680" cy="738664"/>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Advanced/Metastatic Unresectable </a:t>
            </a:r>
            <a:r>
              <a:rPr lang="en-US" sz="1400" dirty="0" err="1">
                <a:solidFill>
                  <a:srgbClr val="1D5271"/>
                </a:solidFill>
                <a:latin typeface="Arial Narrow" panose="020B0606020202030204" pitchFamily="34" charset="0"/>
                <a:ea typeface="Arial" charset="0"/>
                <a:cs typeface="Arial" charset="0"/>
              </a:rPr>
              <a:t>Oesophageal</a:t>
            </a:r>
            <a:r>
              <a:rPr lang="en-US" sz="1400" dirty="0">
                <a:solidFill>
                  <a:srgbClr val="1D5271"/>
                </a:solidFill>
                <a:latin typeface="Arial Narrow" panose="020B0606020202030204" pitchFamily="34" charset="0"/>
                <a:ea typeface="Arial" charset="0"/>
                <a:cs typeface="Arial" charset="0"/>
              </a:rPr>
              <a:t>, </a:t>
            </a:r>
            <a:r>
              <a:rPr lang="en-US" sz="1400" dirty="0" err="1">
                <a:solidFill>
                  <a:srgbClr val="1D5271"/>
                </a:solidFill>
                <a:latin typeface="Arial Narrow" panose="020B0606020202030204" pitchFamily="34" charset="0"/>
                <a:ea typeface="Arial" charset="0"/>
                <a:cs typeface="Arial" charset="0"/>
              </a:rPr>
              <a:t>Oesophagogastric</a:t>
            </a:r>
            <a:r>
              <a:rPr lang="en-US" sz="1400" dirty="0">
                <a:solidFill>
                  <a:srgbClr val="1D5271"/>
                </a:solidFill>
                <a:latin typeface="Arial Narrow" panose="020B0606020202030204" pitchFamily="34" charset="0"/>
                <a:ea typeface="Arial" charset="0"/>
                <a:cs typeface="Arial" charset="0"/>
              </a:rPr>
              <a:t> Junction and Gastric Adenocarcinoma: Second-line Therapy</a:t>
            </a:r>
          </a:p>
        </p:txBody>
      </p:sp>
      <p:pic>
        <p:nvPicPr>
          <p:cNvPr id="7" name="Picture 6" descr="A diagram of a flowchart&#10;&#10;Description automatically generated">
            <a:extLst>
              <a:ext uri="{FF2B5EF4-FFF2-40B4-BE49-F238E27FC236}">
                <a16:creationId xmlns:a16="http://schemas.microsoft.com/office/drawing/2014/main" id="{53091101-AC30-2F5A-D8BA-F5A4A26DD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6754" y="599083"/>
            <a:ext cx="7772400" cy="5498903"/>
          </a:xfrm>
          <a:prstGeom prst="rect">
            <a:avLst/>
          </a:prstGeom>
        </p:spPr>
      </p:pic>
    </p:spTree>
    <p:extLst>
      <p:ext uri="{BB962C8B-B14F-4D97-AF65-F5344CB8AC3E}">
        <p14:creationId xmlns:p14="http://schemas.microsoft.com/office/powerpoint/2010/main" val="474530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23621B-1200-A5DF-893C-00E7CB889D0C}"/>
              </a:ext>
            </a:extLst>
          </p:cNvPr>
          <p:cNvSpPr txBox="1"/>
          <p:nvPr userDrawn="1"/>
        </p:nvSpPr>
        <p:spPr>
          <a:xfrm>
            <a:off x="673625" y="2051136"/>
            <a:ext cx="3755680"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Metastatic Disease</a:t>
            </a:r>
          </a:p>
        </p:txBody>
      </p:sp>
      <p:sp>
        <p:nvSpPr>
          <p:cNvPr id="3" name="TextBox 2">
            <a:extLst>
              <a:ext uri="{FF2B5EF4-FFF2-40B4-BE49-F238E27FC236}">
                <a16:creationId xmlns:a16="http://schemas.microsoft.com/office/drawing/2014/main" id="{A6AA78A4-8C70-D954-B02C-404EFE8493E8}"/>
              </a:ext>
            </a:extLst>
          </p:cNvPr>
          <p:cNvSpPr txBox="1"/>
          <p:nvPr userDrawn="1"/>
        </p:nvSpPr>
        <p:spPr>
          <a:xfrm>
            <a:off x="6340510" y="6400801"/>
            <a:ext cx="539892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2024 ESMO. All rights reserved. https://www.esmo.org/living-guidelines/esmo-gastric-cancer-living-guideline</a:t>
            </a:r>
          </a:p>
        </p:txBody>
      </p:sp>
      <p:sp>
        <p:nvSpPr>
          <p:cNvPr id="4" name="TextBox 3">
            <a:extLst>
              <a:ext uri="{FF2B5EF4-FFF2-40B4-BE49-F238E27FC236}">
                <a16:creationId xmlns:a16="http://schemas.microsoft.com/office/drawing/2014/main" id="{1BE82E12-2954-7A95-1B17-20A7E93AB4BF}"/>
              </a:ext>
            </a:extLst>
          </p:cNvPr>
          <p:cNvSpPr txBox="1"/>
          <p:nvPr userDrawn="1"/>
        </p:nvSpPr>
        <p:spPr>
          <a:xfrm>
            <a:off x="578195" y="1272568"/>
            <a:ext cx="2866754" cy="400110"/>
          </a:xfrm>
          <a:prstGeom prst="rect">
            <a:avLst/>
          </a:prstGeom>
          <a:noFill/>
          <a:ln>
            <a:noFill/>
          </a:ln>
        </p:spPr>
        <p:txBody>
          <a:bodyPr wrap="square" rtlCol="0">
            <a:spAutoFit/>
          </a:bodyPr>
          <a:lstStyle/>
          <a:p>
            <a:r>
              <a:rPr lang="en-US" sz="1000" dirty="0">
                <a:solidFill>
                  <a:srgbClr val="1D5271"/>
                </a:solidFill>
                <a:latin typeface="Arial Narrow" panose="020B0606020202030204" pitchFamily="34" charset="0"/>
                <a:ea typeface="Arial" charset="0"/>
                <a:cs typeface="Arial" charset="0"/>
              </a:rPr>
              <a:t>ESMO Gastric Cancer Living Guideline</a:t>
            </a:r>
          </a:p>
          <a:p>
            <a:pPr algn="r"/>
            <a:r>
              <a:rPr lang="en-US" sz="1000" dirty="0">
                <a:solidFill>
                  <a:srgbClr val="1D5271"/>
                </a:solidFill>
                <a:latin typeface="Arial Narrow" panose="020B0606020202030204" pitchFamily="34" charset="0"/>
                <a:ea typeface="Arial" charset="0"/>
                <a:cs typeface="Arial" charset="0"/>
              </a:rPr>
              <a:t>v1.4 September 2024</a:t>
            </a:r>
          </a:p>
        </p:txBody>
      </p:sp>
      <p:sp>
        <p:nvSpPr>
          <p:cNvPr id="5" name="TextBox 4">
            <a:extLst>
              <a:ext uri="{FF2B5EF4-FFF2-40B4-BE49-F238E27FC236}">
                <a16:creationId xmlns:a16="http://schemas.microsoft.com/office/drawing/2014/main" id="{984D8797-DA81-B5CA-BDD2-799396410468}"/>
              </a:ext>
            </a:extLst>
          </p:cNvPr>
          <p:cNvSpPr txBox="1"/>
          <p:nvPr userDrawn="1"/>
        </p:nvSpPr>
        <p:spPr>
          <a:xfrm>
            <a:off x="693289" y="3429000"/>
            <a:ext cx="3755680" cy="553998"/>
          </a:xfrm>
          <a:prstGeom prst="rect">
            <a:avLst/>
          </a:prstGeom>
          <a:noFill/>
        </p:spPr>
        <p:txBody>
          <a:bodyPr wrap="square" rtlCol="0">
            <a:spAutoFit/>
          </a:bodyPr>
          <a:lstStyle/>
          <a:p>
            <a:r>
              <a:rPr lang="en-US" sz="1000" baseline="30000" dirty="0">
                <a:solidFill>
                  <a:schemeClr val="tx1">
                    <a:lumMod val="50000"/>
                    <a:lumOff val="50000"/>
                  </a:schemeClr>
                </a:solidFill>
              </a:rPr>
              <a:t>*</a:t>
            </a:r>
            <a:r>
              <a:rPr lang="en-US" sz="1000" dirty="0">
                <a:solidFill>
                  <a:schemeClr val="tx1">
                    <a:lumMod val="50000"/>
                    <a:lumOff val="50000"/>
                  </a:schemeClr>
                </a:solidFill>
              </a:rPr>
              <a:t>HER2 IHC 3+ or IHC 2+ and FISH ≥2.</a:t>
            </a:r>
          </a:p>
          <a:p>
            <a:r>
              <a:rPr lang="en-GB" sz="1000" b="0" i="0" u="none" strike="noStrike" baseline="30000" dirty="0">
                <a:solidFill>
                  <a:schemeClr val="tx1">
                    <a:lumMod val="50000"/>
                    <a:lumOff val="50000"/>
                  </a:schemeClr>
                </a:solidFill>
                <a:effectLst/>
                <a:latin typeface="Calibri" panose="020F0502020204030204" pitchFamily="34" charset="0"/>
              </a:rPr>
              <a:t>†</a:t>
            </a:r>
            <a:r>
              <a:rPr lang="en-US" sz="1000" dirty="0">
                <a:solidFill>
                  <a:schemeClr val="tx1">
                    <a:lumMod val="50000"/>
                    <a:lumOff val="50000"/>
                  </a:schemeClr>
                </a:solidFill>
              </a:rPr>
              <a:t>If not administered in second line.</a:t>
            </a:r>
            <a:r>
              <a:rPr lang="en-US" sz="1000" baseline="30000" dirty="0">
                <a:solidFill>
                  <a:schemeClr val="tx1">
                    <a:lumMod val="50000"/>
                    <a:lumOff val="50000"/>
                  </a:schemeClr>
                </a:solidFill>
              </a:rPr>
              <a:t> </a:t>
            </a:r>
          </a:p>
          <a:p>
            <a:r>
              <a:rPr lang="en-GB" sz="1000" b="0" i="0" u="none" strike="noStrike" baseline="30000" dirty="0">
                <a:solidFill>
                  <a:schemeClr val="tx1">
                    <a:lumMod val="50000"/>
                    <a:lumOff val="50000"/>
                  </a:schemeClr>
                </a:solidFill>
                <a:effectLst/>
                <a:latin typeface="Calibri" panose="020F0502020204030204" pitchFamily="34" charset="0"/>
              </a:rPr>
              <a:t>‡</a:t>
            </a:r>
            <a:r>
              <a:rPr lang="en-US" sz="1000" dirty="0">
                <a:solidFill>
                  <a:schemeClr val="tx1">
                    <a:lumMod val="50000"/>
                    <a:lumOff val="50000"/>
                  </a:schemeClr>
                </a:solidFill>
              </a:rPr>
              <a:t>If not given previously for advanced/metastatic disease. </a:t>
            </a:r>
          </a:p>
        </p:txBody>
      </p:sp>
      <p:sp>
        <p:nvSpPr>
          <p:cNvPr id="6" name="TextBox 5">
            <a:extLst>
              <a:ext uri="{FF2B5EF4-FFF2-40B4-BE49-F238E27FC236}">
                <a16:creationId xmlns:a16="http://schemas.microsoft.com/office/drawing/2014/main" id="{710B3E23-F4AA-0E13-226B-48EFBBF56EC4}"/>
              </a:ext>
            </a:extLst>
          </p:cNvPr>
          <p:cNvSpPr txBox="1"/>
          <p:nvPr userDrawn="1"/>
        </p:nvSpPr>
        <p:spPr>
          <a:xfrm>
            <a:off x="693289" y="2531122"/>
            <a:ext cx="3755680" cy="738664"/>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Advanced/Metastatic Unresectable </a:t>
            </a:r>
            <a:r>
              <a:rPr lang="en-US" sz="1400" dirty="0" err="1">
                <a:solidFill>
                  <a:srgbClr val="1D5271"/>
                </a:solidFill>
                <a:latin typeface="Arial Narrow" panose="020B0606020202030204" pitchFamily="34" charset="0"/>
                <a:ea typeface="Arial" charset="0"/>
                <a:cs typeface="Arial" charset="0"/>
              </a:rPr>
              <a:t>Oesophageal</a:t>
            </a:r>
            <a:r>
              <a:rPr lang="en-US" sz="1400" dirty="0">
                <a:solidFill>
                  <a:srgbClr val="1D5271"/>
                </a:solidFill>
                <a:latin typeface="Arial Narrow" panose="020B0606020202030204" pitchFamily="34" charset="0"/>
                <a:ea typeface="Arial" charset="0"/>
                <a:cs typeface="Arial" charset="0"/>
              </a:rPr>
              <a:t>, </a:t>
            </a:r>
            <a:r>
              <a:rPr lang="en-US" sz="1400" dirty="0" err="1">
                <a:solidFill>
                  <a:srgbClr val="1D5271"/>
                </a:solidFill>
                <a:latin typeface="Arial Narrow" panose="020B0606020202030204" pitchFamily="34" charset="0"/>
                <a:ea typeface="Arial" charset="0"/>
                <a:cs typeface="Arial" charset="0"/>
              </a:rPr>
              <a:t>Oesophagogastric</a:t>
            </a:r>
            <a:r>
              <a:rPr lang="en-US" sz="1400" dirty="0">
                <a:solidFill>
                  <a:srgbClr val="1D5271"/>
                </a:solidFill>
                <a:latin typeface="Arial Narrow" panose="020B0606020202030204" pitchFamily="34" charset="0"/>
                <a:ea typeface="Arial" charset="0"/>
                <a:cs typeface="Arial" charset="0"/>
              </a:rPr>
              <a:t> Junction and Gastric Adenocarcinoma: Third-line Therapy</a:t>
            </a:r>
          </a:p>
        </p:txBody>
      </p:sp>
      <p:pic>
        <p:nvPicPr>
          <p:cNvPr id="7" name="Picture 6" descr="A diagram of a patient's health&#10;&#10;Description automatically generated">
            <a:extLst>
              <a:ext uri="{FF2B5EF4-FFF2-40B4-BE49-F238E27FC236}">
                <a16:creationId xmlns:a16="http://schemas.microsoft.com/office/drawing/2014/main" id="{B2FC3DB5-9960-19F6-66B3-E7989D2CABCD}"/>
              </a:ext>
            </a:extLst>
          </p:cNvPr>
          <p:cNvPicPr>
            <a:picLocks noChangeAspect="1"/>
          </p:cNvPicPr>
          <p:nvPr userDrawn="1"/>
        </p:nvPicPr>
        <p:blipFill>
          <a:blip r:embed="rId2">
            <a:extLst>
              <a:ext uri="{28A0092B-C50C-407E-A947-70E740481C1C}">
                <a14:useLocalDpi xmlns:a14="http://schemas.microsoft.com/office/drawing/2010/main" val="0"/>
              </a:ext>
            </a:extLst>
          </a:blip>
          <a:srcRect r="21034" b="23228"/>
          <a:stretch/>
        </p:blipFill>
        <p:spPr>
          <a:xfrm>
            <a:off x="4449700" y="606396"/>
            <a:ext cx="7289736" cy="5014115"/>
          </a:xfrm>
          <a:prstGeom prst="rect">
            <a:avLst/>
          </a:prstGeom>
        </p:spPr>
      </p:pic>
    </p:spTree>
    <p:extLst>
      <p:ext uri="{BB962C8B-B14F-4D97-AF65-F5344CB8AC3E}">
        <p14:creationId xmlns:p14="http://schemas.microsoft.com/office/powerpoint/2010/main" val="3691315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69C060-88DD-3A68-C824-AF27A5241B72}"/>
              </a:ext>
            </a:extLst>
          </p:cNvPr>
          <p:cNvSpPr txBox="1"/>
          <p:nvPr userDrawn="1"/>
        </p:nvSpPr>
        <p:spPr>
          <a:xfrm>
            <a:off x="686350" y="2055060"/>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Metastatic Disease</a:t>
            </a:r>
          </a:p>
        </p:txBody>
      </p:sp>
      <p:graphicFrame>
        <p:nvGraphicFramePr>
          <p:cNvPr id="3" name="Table 2">
            <a:extLst>
              <a:ext uri="{FF2B5EF4-FFF2-40B4-BE49-F238E27FC236}">
                <a16:creationId xmlns:a16="http://schemas.microsoft.com/office/drawing/2014/main" id="{71F0B1B6-2AD0-8319-F726-DE92FEC47637}"/>
              </a:ext>
            </a:extLst>
          </p:cNvPr>
          <p:cNvGraphicFramePr>
            <a:graphicFrameLocks noGrp="1"/>
          </p:cNvGraphicFramePr>
          <p:nvPr userDrawn="1">
            <p:extLst>
              <p:ext uri="{D42A27DB-BD31-4B8C-83A1-F6EECF244321}">
                <p14:modId xmlns:p14="http://schemas.microsoft.com/office/powerpoint/2010/main" val="3407506346"/>
              </p:ext>
            </p:extLst>
          </p:nvPr>
        </p:nvGraphicFramePr>
        <p:xfrm>
          <a:off x="4038601" y="723900"/>
          <a:ext cx="7581900" cy="2662320"/>
        </p:xfrm>
        <a:graphic>
          <a:graphicData uri="http://schemas.openxmlformats.org/drawingml/2006/table">
            <a:tbl>
              <a:tblPr bandRow="1">
                <a:tableStyleId>{5C22544A-7EE6-4342-B048-85BDC9FD1C3A}</a:tableStyleId>
              </a:tblPr>
              <a:tblGrid>
                <a:gridCol w="6426038">
                  <a:extLst>
                    <a:ext uri="{9D8B030D-6E8A-4147-A177-3AD203B41FA5}">
                      <a16:colId xmlns:a16="http://schemas.microsoft.com/office/drawing/2014/main" val="20000"/>
                    </a:ext>
                  </a:extLst>
                </a:gridCol>
                <a:gridCol w="1155862">
                  <a:extLst>
                    <a:ext uri="{9D8B030D-6E8A-4147-A177-3AD203B41FA5}">
                      <a16:colId xmlns:a16="http://schemas.microsoft.com/office/drawing/2014/main" val="20001"/>
                    </a:ext>
                  </a:extLst>
                </a:gridCol>
              </a:tblGrid>
              <a:tr h="304638">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927586">
                <a:tc>
                  <a:txBody>
                    <a:bodyPr/>
                    <a:lstStyle/>
                    <a:p>
                      <a:r>
                        <a:rPr lang="en-US" sz="1400" b="0" i="0" dirty="0">
                          <a:solidFill>
                            <a:srgbClr val="1D5271"/>
                          </a:solidFill>
                          <a:latin typeface="Arial Narrow" panose="020B0606020202030204" pitchFamily="34" charset="0"/>
                          <a:ea typeface="Arial" charset="0"/>
                          <a:cs typeface="Arial" charset="0"/>
                        </a:rPr>
                        <a:t>Ramucirumab–paclitaxel is recommended for second-line treatment of gastric cancer [</a:t>
                      </a:r>
                      <a:r>
                        <a:rPr lang="en-US" sz="1400" b="1" i="0" dirty="0">
                          <a:solidFill>
                            <a:srgbClr val="1D5271"/>
                          </a:solidFill>
                          <a:latin typeface="Arial Narrow" panose="020B0606020202030204" pitchFamily="34" charset="0"/>
                          <a:ea typeface="Arial" charset="0"/>
                          <a:cs typeface="Arial" charset="0"/>
                        </a:rPr>
                        <a:t>ESMO-MCBS v1.1 score: 2</a:t>
                      </a:r>
                      <a:r>
                        <a:rPr lang="en-US" sz="1400" b="0" i="0" dirty="0">
                          <a:solidFill>
                            <a:srgbClr val="1D5271"/>
                          </a:solidFill>
                          <a:latin typeface="Arial Narrow" panose="020B0606020202030204" pitchFamily="34" charset="0"/>
                          <a:ea typeface="Arial" charset="0"/>
                          <a:cs typeface="Arial" charset="0"/>
                        </a:rPr>
                        <a:t>] </a:t>
                      </a:r>
                    </a:p>
                    <a:p>
                      <a:r>
                        <a:rPr lang="en-US" sz="1400" b="0" i="0" dirty="0">
                          <a:solidFill>
                            <a:srgbClr val="1D5271"/>
                          </a:solidFill>
                          <a:latin typeface="Arial Narrow" panose="020B0606020202030204" pitchFamily="34" charset="0"/>
                          <a:ea typeface="Arial" charset="0"/>
                          <a:cs typeface="Arial" charset="0"/>
                        </a:rPr>
                        <a:t>Ramucirumab monotherapy is also an option [</a:t>
                      </a:r>
                      <a:r>
                        <a:rPr lang="en-US" sz="1400" b="1" i="0" dirty="0">
                          <a:solidFill>
                            <a:srgbClr val="1D5271"/>
                          </a:solidFill>
                          <a:latin typeface="Arial Narrow" panose="020B0606020202030204" pitchFamily="34" charset="0"/>
                          <a:ea typeface="Arial" charset="0"/>
                          <a:cs typeface="Arial" charset="0"/>
                        </a:rPr>
                        <a:t>ESMO-MCBS v1.1 score: 1</a:t>
                      </a:r>
                      <a:r>
                        <a:rPr lang="en-US" sz="1400" b="0" i="0" dirty="0">
                          <a:solidFill>
                            <a:srgbClr val="1D5271"/>
                          </a:solidFill>
                          <a:latin typeface="Arial Narrow" panose="020B0606020202030204" pitchFamily="34" charset="0"/>
                          <a:ea typeface="Arial" charset="0"/>
                          <a:cs typeface="Arial" charset="0"/>
                        </a:rPr>
                        <a:t>]</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 A</a:t>
                      </a:r>
                    </a:p>
                    <a:p>
                      <a:pPr marL="0" indent="0" algn="ctr">
                        <a:buFont typeface="Calibri" panose="020F0502020204030204" pitchFamily="34" charset="0"/>
                        <a:buNone/>
                      </a:pPr>
                      <a:br>
                        <a:rPr lang="en-GB" sz="1400" b="0" i="0" kern="1200" dirty="0">
                          <a:solidFill>
                            <a:srgbClr val="1D5271"/>
                          </a:solidFill>
                          <a:latin typeface="Arial Narrow" panose="020B0606020202030204" pitchFamily="34" charset="0"/>
                          <a:ea typeface="Arial" charset="0"/>
                          <a:cs typeface="Arial" charset="0"/>
                        </a:rPr>
                      </a:br>
                      <a:r>
                        <a:rPr lang="en-GB" sz="1400" b="0" i="0" kern="1200" dirty="0">
                          <a:solidFill>
                            <a:srgbClr val="1D5271"/>
                          </a:solidFill>
                          <a:latin typeface="Arial Narrow" panose="020B0606020202030204" pitchFamily="34" charset="0"/>
                          <a:ea typeface="Arial" charset="0"/>
                          <a:cs typeface="Arial" charset="0"/>
                        </a:rPr>
                        <a:t>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71434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Where ramucirumab is not available, paclitaxel, docetaxel or irinotecan monotherapy [I, A] or FOLFIRI [II, B] are recommended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A / 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714340">
                <a:tc>
                  <a:txBody>
                    <a:bodyPr/>
                    <a:lstStyle/>
                    <a:p>
                      <a:r>
                        <a:rPr lang="en-US" sz="1400" b="0" i="0" dirty="0">
                          <a:solidFill>
                            <a:srgbClr val="1D5271"/>
                          </a:solidFill>
                          <a:latin typeface="Arial Narrow" panose="020B0606020202030204" pitchFamily="34" charset="0"/>
                          <a:ea typeface="Arial" charset="0"/>
                          <a:cs typeface="Arial" charset="0"/>
                        </a:rPr>
                        <a:t>For patients previously treated with two lines of therapy, trifluridine–</a:t>
                      </a:r>
                      <a:r>
                        <a:rPr lang="en-US" sz="1400" b="0" i="0" dirty="0" err="1">
                          <a:solidFill>
                            <a:srgbClr val="1D5271"/>
                          </a:solidFill>
                          <a:latin typeface="Arial Narrow" panose="020B0606020202030204" pitchFamily="34" charset="0"/>
                          <a:ea typeface="Arial" charset="0"/>
                          <a:cs typeface="Arial" charset="0"/>
                        </a:rPr>
                        <a:t>tipiracil</a:t>
                      </a:r>
                      <a:r>
                        <a:rPr lang="en-US" sz="1400" b="0" i="0" dirty="0">
                          <a:solidFill>
                            <a:srgbClr val="1D5271"/>
                          </a:solidFill>
                          <a:latin typeface="Arial Narrow" panose="020B0606020202030204" pitchFamily="34" charset="0"/>
                          <a:ea typeface="Arial" charset="0"/>
                          <a:cs typeface="Arial" charset="0"/>
                        </a:rPr>
                        <a:t> is recommended </a:t>
                      </a:r>
                      <a:br>
                        <a:rPr lang="en-US" sz="1400" b="0" i="0" dirty="0">
                          <a:solidFill>
                            <a:srgbClr val="1D5271"/>
                          </a:solidFill>
                          <a:latin typeface="Arial Narrow" panose="020B0606020202030204" pitchFamily="34" charset="0"/>
                          <a:ea typeface="Arial" charset="0"/>
                          <a:cs typeface="Arial" charset="0"/>
                        </a:rPr>
                      </a:br>
                      <a:r>
                        <a:rPr lang="en-US" sz="1400" b="0" i="0" dirty="0">
                          <a:solidFill>
                            <a:srgbClr val="1D5271"/>
                          </a:solidFill>
                          <a:latin typeface="Arial Narrow" panose="020B0606020202030204" pitchFamily="34" charset="0"/>
                          <a:ea typeface="Arial" charset="0"/>
                          <a:cs typeface="Arial" charset="0"/>
                        </a:rPr>
                        <a:t>[I, A; </a:t>
                      </a:r>
                      <a:r>
                        <a:rPr lang="en-US" sz="1400" b="1" i="0" dirty="0">
                          <a:solidFill>
                            <a:srgbClr val="1D5271"/>
                          </a:solidFill>
                          <a:latin typeface="Arial Narrow" panose="020B0606020202030204" pitchFamily="34" charset="0"/>
                          <a:ea typeface="Arial" charset="0"/>
                          <a:cs typeface="Arial" charset="0"/>
                        </a:rPr>
                        <a:t>ESMO-MCBS v1.1 score: 3</a:t>
                      </a:r>
                      <a:r>
                        <a:rPr lang="en-US" sz="1400" b="0" i="0" dirty="0">
                          <a:solidFill>
                            <a:srgbClr val="1D5271"/>
                          </a:solidFill>
                          <a:latin typeface="Arial Narrow" panose="020B0606020202030204" pitchFamily="34" charset="0"/>
                          <a:ea typeface="Arial" charset="0"/>
                          <a:cs typeface="Arial" charset="0"/>
                        </a:rPr>
                        <a:t>]. Alternative treatments include a </a:t>
                      </a:r>
                      <a:r>
                        <a:rPr lang="en-US" sz="1400" b="0" i="0" dirty="0" err="1">
                          <a:solidFill>
                            <a:srgbClr val="1D5271"/>
                          </a:solidFill>
                          <a:latin typeface="Arial Narrow" panose="020B0606020202030204" pitchFamily="34" charset="0"/>
                          <a:ea typeface="Arial" charset="0"/>
                          <a:cs typeface="Arial" charset="0"/>
                        </a:rPr>
                        <a:t>taxane</a:t>
                      </a:r>
                      <a:r>
                        <a:rPr lang="en-US" sz="1400" b="0" i="0" dirty="0">
                          <a:solidFill>
                            <a:srgbClr val="1D5271"/>
                          </a:solidFill>
                          <a:latin typeface="Arial Narrow" panose="020B0606020202030204" pitchFamily="34" charset="0"/>
                          <a:ea typeface="Arial" charset="0"/>
                          <a:cs typeface="Arial" charset="0"/>
                        </a:rPr>
                        <a:t> or irinotecan [II,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 A / 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3856655473"/>
                  </a:ext>
                </a:extLst>
              </a:tr>
            </a:tbl>
          </a:graphicData>
        </a:graphic>
      </p:graphicFrame>
      <p:sp>
        <p:nvSpPr>
          <p:cNvPr id="4" name="TextBox 3">
            <a:extLst>
              <a:ext uri="{FF2B5EF4-FFF2-40B4-BE49-F238E27FC236}">
                <a16:creationId xmlns:a16="http://schemas.microsoft.com/office/drawing/2014/main" id="{975ED2F9-599E-23E7-BF92-BB7830F94AF8}"/>
              </a:ext>
            </a:extLst>
          </p:cNvPr>
          <p:cNvSpPr txBox="1"/>
          <p:nvPr userDrawn="1"/>
        </p:nvSpPr>
        <p:spPr>
          <a:xfrm>
            <a:off x="6340510" y="6400801"/>
            <a:ext cx="539892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2024 ESMO. All rights reserved. https://www.esmo.org/living-guidelines/esmo-gastric-cancer-living-guideline</a:t>
            </a:r>
          </a:p>
        </p:txBody>
      </p:sp>
      <p:sp>
        <p:nvSpPr>
          <p:cNvPr id="5" name="TextBox 4">
            <a:extLst>
              <a:ext uri="{FF2B5EF4-FFF2-40B4-BE49-F238E27FC236}">
                <a16:creationId xmlns:a16="http://schemas.microsoft.com/office/drawing/2014/main" id="{8B396411-19FA-B29D-F168-85DC368B371E}"/>
              </a:ext>
            </a:extLst>
          </p:cNvPr>
          <p:cNvSpPr txBox="1"/>
          <p:nvPr userDrawn="1"/>
        </p:nvSpPr>
        <p:spPr>
          <a:xfrm>
            <a:off x="578195" y="1272568"/>
            <a:ext cx="2866754" cy="400110"/>
          </a:xfrm>
          <a:prstGeom prst="rect">
            <a:avLst/>
          </a:prstGeom>
          <a:noFill/>
          <a:ln>
            <a:noFill/>
          </a:ln>
        </p:spPr>
        <p:txBody>
          <a:bodyPr wrap="square" rtlCol="0">
            <a:spAutoFit/>
          </a:bodyPr>
          <a:lstStyle/>
          <a:p>
            <a:r>
              <a:rPr lang="en-US" sz="1000" dirty="0">
                <a:solidFill>
                  <a:srgbClr val="1D5271"/>
                </a:solidFill>
                <a:latin typeface="Arial Narrow" panose="020B0606020202030204" pitchFamily="34" charset="0"/>
                <a:ea typeface="Arial" charset="0"/>
                <a:cs typeface="Arial" charset="0"/>
              </a:rPr>
              <a:t>ESMO Gastric Cancer Living Guideline</a:t>
            </a:r>
          </a:p>
          <a:p>
            <a:pPr algn="r"/>
            <a:r>
              <a:rPr lang="en-US" sz="1000" dirty="0">
                <a:solidFill>
                  <a:srgbClr val="1D5271"/>
                </a:solidFill>
                <a:latin typeface="Arial Narrow" panose="020B0606020202030204" pitchFamily="34" charset="0"/>
                <a:ea typeface="Arial" charset="0"/>
                <a:cs typeface="Arial" charset="0"/>
              </a:rPr>
              <a:t>v1.4 September 2024</a:t>
            </a:r>
          </a:p>
        </p:txBody>
      </p:sp>
      <p:sp>
        <p:nvSpPr>
          <p:cNvPr id="6" name="TextBox 5">
            <a:extLst>
              <a:ext uri="{FF2B5EF4-FFF2-40B4-BE49-F238E27FC236}">
                <a16:creationId xmlns:a16="http://schemas.microsoft.com/office/drawing/2014/main" id="{55BE6043-72F5-D4E4-46C2-E604CB3D963F}"/>
              </a:ext>
            </a:extLst>
          </p:cNvPr>
          <p:cNvSpPr txBox="1"/>
          <p:nvPr userDrawn="1"/>
        </p:nvSpPr>
        <p:spPr>
          <a:xfrm>
            <a:off x="686350" y="2516725"/>
            <a:ext cx="2866754" cy="307777"/>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Second-, Third- and Later-line Treatment</a:t>
            </a:r>
          </a:p>
        </p:txBody>
      </p:sp>
      <p:graphicFrame>
        <p:nvGraphicFramePr>
          <p:cNvPr id="7" name="Table 6">
            <a:extLst>
              <a:ext uri="{FF2B5EF4-FFF2-40B4-BE49-F238E27FC236}">
                <a16:creationId xmlns:a16="http://schemas.microsoft.com/office/drawing/2014/main" id="{7B6D25B7-D780-7CEC-4347-DB18485D9843}"/>
              </a:ext>
            </a:extLst>
          </p:cNvPr>
          <p:cNvGraphicFramePr>
            <a:graphicFrameLocks noGrp="1"/>
          </p:cNvGraphicFramePr>
          <p:nvPr userDrawn="1">
            <p:extLst>
              <p:ext uri="{D42A27DB-BD31-4B8C-83A1-F6EECF244321}">
                <p14:modId xmlns:p14="http://schemas.microsoft.com/office/powerpoint/2010/main" val="3840695560"/>
              </p:ext>
            </p:extLst>
          </p:nvPr>
        </p:nvGraphicFramePr>
        <p:xfrm>
          <a:off x="4038601" y="3344759"/>
          <a:ext cx="7581900" cy="1024128"/>
        </p:xfrm>
        <a:graphic>
          <a:graphicData uri="http://schemas.openxmlformats.org/drawingml/2006/table">
            <a:tbl>
              <a:tblPr bandRow="1">
                <a:tableStyleId>{5C22544A-7EE6-4342-B048-85BDC9FD1C3A}</a:tableStyleId>
              </a:tblPr>
              <a:tblGrid>
                <a:gridCol w="6426038">
                  <a:extLst>
                    <a:ext uri="{9D8B030D-6E8A-4147-A177-3AD203B41FA5}">
                      <a16:colId xmlns:a16="http://schemas.microsoft.com/office/drawing/2014/main" val="20000"/>
                    </a:ext>
                  </a:extLst>
                </a:gridCol>
                <a:gridCol w="1155862">
                  <a:extLst>
                    <a:ext uri="{9D8B030D-6E8A-4147-A177-3AD203B41FA5}">
                      <a16:colId xmlns:a16="http://schemas.microsoft.com/office/drawing/2014/main" val="20001"/>
                    </a:ext>
                  </a:extLst>
                </a:gridCol>
              </a:tblGrid>
              <a:tr h="306178">
                <a:tc>
                  <a:txBody>
                    <a:bodyPr/>
                    <a:lstStyle/>
                    <a:p>
                      <a:pPr lvl="0"/>
                      <a:r>
                        <a:rPr lang="en-US" sz="1400" b="1" i="0" dirty="0">
                          <a:solidFill>
                            <a:schemeClr val="bg1"/>
                          </a:solidFill>
                          <a:latin typeface="Arial Narrow" panose="020B0606020202030204" pitchFamily="34" charset="0"/>
                          <a:ea typeface="Arial" charset="0"/>
                          <a:cs typeface="Arial" charset="0"/>
                        </a:rPr>
                        <a:t>MSI-H</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alpha val="69804"/>
                      </a:srgbClr>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alpha val="69804"/>
                      </a:srgbClr>
                    </a:solidFill>
                  </a:tcPr>
                </a:tc>
                <a:extLst>
                  <a:ext uri="{0D108BD9-81ED-4DB2-BD59-A6C34878D82A}">
                    <a16:rowId xmlns:a16="http://schemas.microsoft.com/office/drawing/2014/main" val="10000"/>
                  </a:ext>
                </a:extLst>
              </a:tr>
              <a:tr h="717950">
                <a:tc>
                  <a:txBody>
                    <a:bodyPr/>
                    <a:lstStyle/>
                    <a:p>
                      <a:r>
                        <a:rPr lang="en-US" sz="1400" b="0" i="0" dirty="0">
                          <a:solidFill>
                            <a:srgbClr val="1D5271"/>
                          </a:solidFill>
                          <a:latin typeface="Arial Narrow" panose="020B0606020202030204" pitchFamily="34" charset="0"/>
                          <a:ea typeface="Arial" charset="0"/>
                          <a:cs typeface="Arial" charset="0"/>
                        </a:rPr>
                        <a:t>Pembrolizumab is recommended for second-line treatment of patients with MSI-H/</a:t>
                      </a:r>
                      <a:r>
                        <a:rPr lang="en-US" sz="1400" b="0" i="0" dirty="0" err="1">
                          <a:solidFill>
                            <a:srgbClr val="1D5271"/>
                          </a:solidFill>
                          <a:latin typeface="Arial Narrow" panose="020B0606020202030204" pitchFamily="34" charset="0"/>
                          <a:ea typeface="Arial" charset="0"/>
                          <a:cs typeface="Arial" charset="0"/>
                        </a:rPr>
                        <a:t>dMMR</a:t>
                      </a:r>
                      <a:r>
                        <a:rPr lang="en-US" sz="1400" b="0" i="0" dirty="0">
                          <a:solidFill>
                            <a:srgbClr val="1D5271"/>
                          </a:solidFill>
                          <a:latin typeface="Arial Narrow" panose="020B0606020202030204" pitchFamily="34" charset="0"/>
                          <a:ea typeface="Arial" charset="0"/>
                          <a:cs typeface="Arial" charset="0"/>
                        </a:rPr>
                        <a:t> gastric cancer [</a:t>
                      </a:r>
                      <a:r>
                        <a:rPr lang="en-US" sz="1400" b="1" i="0" dirty="0">
                          <a:solidFill>
                            <a:srgbClr val="1D5271"/>
                          </a:solidFill>
                          <a:latin typeface="Arial Narrow" panose="020B0606020202030204" pitchFamily="34" charset="0"/>
                          <a:ea typeface="Arial" charset="0"/>
                          <a:cs typeface="Arial" charset="0"/>
                        </a:rPr>
                        <a:t>ESMO-MCBS v1.1 score: 2</a:t>
                      </a:r>
                      <a:r>
                        <a:rPr lang="en-US" sz="1400" b="0" i="0" dirty="0">
                          <a:solidFill>
                            <a:srgbClr val="1D5271"/>
                          </a:solidFill>
                          <a:latin typeface="Arial Narrow" panose="020B0606020202030204" pitchFamily="34" charset="0"/>
                          <a:ea typeface="Arial" charset="0"/>
                          <a:cs typeface="Arial" charset="0"/>
                        </a:rPr>
                        <a:t>; ESCAT score: I-B] </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CEECAF3E-C31D-B2F3-2086-97BFF4020CFD}"/>
              </a:ext>
            </a:extLst>
          </p:cNvPr>
          <p:cNvGraphicFramePr>
            <a:graphicFrameLocks noGrp="1"/>
          </p:cNvGraphicFramePr>
          <p:nvPr userDrawn="1">
            <p:extLst>
              <p:ext uri="{D42A27DB-BD31-4B8C-83A1-F6EECF244321}">
                <p14:modId xmlns:p14="http://schemas.microsoft.com/office/powerpoint/2010/main" val="2187587"/>
              </p:ext>
            </p:extLst>
          </p:nvPr>
        </p:nvGraphicFramePr>
        <p:xfrm>
          <a:off x="4038601" y="4331204"/>
          <a:ext cx="7581900" cy="2023800"/>
        </p:xfrm>
        <a:graphic>
          <a:graphicData uri="http://schemas.openxmlformats.org/drawingml/2006/table">
            <a:tbl>
              <a:tblPr bandRow="1">
                <a:tableStyleId>{5C22544A-7EE6-4342-B048-85BDC9FD1C3A}</a:tableStyleId>
              </a:tblPr>
              <a:tblGrid>
                <a:gridCol w="6428408">
                  <a:extLst>
                    <a:ext uri="{9D8B030D-6E8A-4147-A177-3AD203B41FA5}">
                      <a16:colId xmlns:a16="http://schemas.microsoft.com/office/drawing/2014/main" val="20000"/>
                    </a:ext>
                  </a:extLst>
                </a:gridCol>
                <a:gridCol w="1153492">
                  <a:extLst>
                    <a:ext uri="{9D8B030D-6E8A-4147-A177-3AD203B41FA5}">
                      <a16:colId xmlns:a16="http://schemas.microsoft.com/office/drawing/2014/main" val="20001"/>
                    </a:ext>
                  </a:extLst>
                </a:gridCol>
              </a:tblGrid>
              <a:tr h="0">
                <a:tc>
                  <a:txBody>
                    <a:bodyPr/>
                    <a:lstStyle/>
                    <a:p>
                      <a:pPr lvl="0"/>
                      <a:r>
                        <a:rPr lang="en-US" sz="1400" b="1" i="0" dirty="0">
                          <a:solidFill>
                            <a:schemeClr val="bg1"/>
                          </a:solidFill>
                          <a:latin typeface="Arial Narrow" panose="020B0606020202030204" pitchFamily="34" charset="0"/>
                          <a:ea typeface="Arial" charset="0"/>
                          <a:cs typeface="Arial" charset="0"/>
                        </a:rPr>
                        <a:t>HER2-positive</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alpha val="69804"/>
                      </a:srgbClr>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alpha val="69804"/>
                      </a:srgbClr>
                    </a:solidFill>
                  </a:tcPr>
                </a:tc>
                <a:extLst>
                  <a:ext uri="{0D108BD9-81ED-4DB2-BD59-A6C34878D82A}">
                    <a16:rowId xmlns:a16="http://schemas.microsoft.com/office/drawing/2014/main" val="10000"/>
                  </a:ext>
                </a:extLst>
              </a:tr>
              <a:tr h="0">
                <a:tc>
                  <a:txBody>
                    <a:bodyPr/>
                    <a:lstStyle/>
                    <a:p>
                      <a:r>
                        <a:rPr lang="en-US" sz="1400" b="0" i="0" dirty="0">
                          <a:solidFill>
                            <a:srgbClr val="1D5271"/>
                          </a:solidFill>
                          <a:latin typeface="Arial Narrow" panose="020B0606020202030204" pitchFamily="34" charset="0"/>
                          <a:ea typeface="Arial" charset="0"/>
                          <a:cs typeface="Arial" charset="0"/>
                        </a:rPr>
                        <a:t>Treatment with trastuzumab is not recommended after first-line therapy in HER2-positive advanced gastric cancer</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 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370237">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Trastuzumab deruxtecan is recommended for patients with HER2-positive advanced gastric cancer who have received a prior trastuzumab-based regimen [</a:t>
                      </a:r>
                      <a:r>
                        <a:rPr lang="en-US" sz="1400" b="1" i="0" dirty="0">
                          <a:solidFill>
                            <a:srgbClr val="1D5271"/>
                          </a:solidFill>
                          <a:latin typeface="Arial Narrow" panose="020B0606020202030204" pitchFamily="34" charset="0"/>
                          <a:ea typeface="Arial" charset="0"/>
                          <a:cs typeface="Arial" charset="0"/>
                        </a:rPr>
                        <a:t>ESMO-MCBS v1.1 score: 4</a:t>
                      </a:r>
                      <a:r>
                        <a:rPr lang="en-US" sz="1400" b="0" i="0" dirty="0">
                          <a:solidFill>
                            <a:srgbClr val="1D5271"/>
                          </a:solidFill>
                          <a:latin typeface="Arial Narrow" panose="020B0606020202030204" pitchFamily="34" charset="0"/>
                          <a:ea typeface="Arial" charset="0"/>
                          <a:cs typeface="Arial" charset="0"/>
                        </a:rPr>
                        <a:t>] </a:t>
                      </a:r>
                    </a:p>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Re-biopsy is recommended when possible</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57235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94C185-B3DC-0383-4371-0798354EF42B}"/>
              </a:ext>
            </a:extLst>
          </p:cNvPr>
          <p:cNvSpPr txBox="1"/>
          <p:nvPr userDrawn="1"/>
        </p:nvSpPr>
        <p:spPr>
          <a:xfrm>
            <a:off x="676518" y="2050659"/>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Metastatic Disease</a:t>
            </a:r>
          </a:p>
        </p:txBody>
      </p:sp>
      <p:sp>
        <p:nvSpPr>
          <p:cNvPr id="3" name="TextBox 2">
            <a:extLst>
              <a:ext uri="{FF2B5EF4-FFF2-40B4-BE49-F238E27FC236}">
                <a16:creationId xmlns:a16="http://schemas.microsoft.com/office/drawing/2014/main" id="{63694B0B-EEDB-8AB9-ACB0-C10B16B05D63}"/>
              </a:ext>
            </a:extLst>
          </p:cNvPr>
          <p:cNvSpPr txBox="1"/>
          <p:nvPr userDrawn="1"/>
        </p:nvSpPr>
        <p:spPr>
          <a:xfrm>
            <a:off x="6340510" y="6400801"/>
            <a:ext cx="539892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2024 ESMO. All rights reserved. https://www.esmo.org/living-guidelines/esmo-gastric-cancer-living-guideline</a:t>
            </a:r>
          </a:p>
        </p:txBody>
      </p:sp>
      <p:sp>
        <p:nvSpPr>
          <p:cNvPr id="4" name="TextBox 3">
            <a:extLst>
              <a:ext uri="{FF2B5EF4-FFF2-40B4-BE49-F238E27FC236}">
                <a16:creationId xmlns:a16="http://schemas.microsoft.com/office/drawing/2014/main" id="{FD9F8F0E-FE83-1FD2-8609-33752F843548}"/>
              </a:ext>
            </a:extLst>
          </p:cNvPr>
          <p:cNvSpPr txBox="1"/>
          <p:nvPr userDrawn="1"/>
        </p:nvSpPr>
        <p:spPr>
          <a:xfrm>
            <a:off x="578195" y="1272568"/>
            <a:ext cx="2866754" cy="400110"/>
          </a:xfrm>
          <a:prstGeom prst="rect">
            <a:avLst/>
          </a:prstGeom>
          <a:noFill/>
          <a:ln>
            <a:noFill/>
          </a:ln>
        </p:spPr>
        <p:txBody>
          <a:bodyPr wrap="square" rtlCol="0">
            <a:spAutoFit/>
          </a:bodyPr>
          <a:lstStyle/>
          <a:p>
            <a:r>
              <a:rPr lang="en-US" sz="1000" dirty="0">
                <a:solidFill>
                  <a:srgbClr val="1D5271"/>
                </a:solidFill>
                <a:latin typeface="Arial Narrow" panose="020B0606020202030204" pitchFamily="34" charset="0"/>
                <a:ea typeface="Arial" charset="0"/>
                <a:cs typeface="Arial" charset="0"/>
              </a:rPr>
              <a:t>ESMO Gastric Cancer Living Guideline</a:t>
            </a:r>
          </a:p>
          <a:p>
            <a:pPr algn="r"/>
            <a:r>
              <a:rPr lang="en-US" sz="1000" dirty="0">
                <a:solidFill>
                  <a:srgbClr val="1D5271"/>
                </a:solidFill>
                <a:latin typeface="Arial Narrow" panose="020B0606020202030204" pitchFamily="34" charset="0"/>
                <a:ea typeface="Arial" charset="0"/>
                <a:cs typeface="Arial" charset="0"/>
              </a:rPr>
              <a:t>v1.4 September 2024</a:t>
            </a:r>
          </a:p>
        </p:txBody>
      </p:sp>
      <p:sp>
        <p:nvSpPr>
          <p:cNvPr id="5" name="TextBox 4">
            <a:extLst>
              <a:ext uri="{FF2B5EF4-FFF2-40B4-BE49-F238E27FC236}">
                <a16:creationId xmlns:a16="http://schemas.microsoft.com/office/drawing/2014/main" id="{01F4EF49-B218-43F3-B8D0-FD8150B33301}"/>
              </a:ext>
            </a:extLst>
          </p:cNvPr>
          <p:cNvSpPr txBox="1"/>
          <p:nvPr userDrawn="1"/>
        </p:nvSpPr>
        <p:spPr>
          <a:xfrm>
            <a:off x="715846" y="2512324"/>
            <a:ext cx="2866754" cy="307777"/>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Surgery</a:t>
            </a:r>
          </a:p>
        </p:txBody>
      </p:sp>
      <p:graphicFrame>
        <p:nvGraphicFramePr>
          <p:cNvPr id="6" name="Table 5">
            <a:extLst>
              <a:ext uri="{FF2B5EF4-FFF2-40B4-BE49-F238E27FC236}">
                <a16:creationId xmlns:a16="http://schemas.microsoft.com/office/drawing/2014/main" id="{2586F204-37AC-5478-ABEC-D90B19BF92D8}"/>
              </a:ext>
            </a:extLst>
          </p:cNvPr>
          <p:cNvGraphicFramePr>
            <a:graphicFrameLocks noGrp="1"/>
          </p:cNvGraphicFramePr>
          <p:nvPr userDrawn="1">
            <p:extLst>
              <p:ext uri="{D42A27DB-BD31-4B8C-83A1-F6EECF244321}">
                <p14:modId xmlns:p14="http://schemas.microsoft.com/office/powerpoint/2010/main" val="1992212755"/>
              </p:ext>
            </p:extLst>
          </p:nvPr>
        </p:nvGraphicFramePr>
        <p:xfrm>
          <a:off x="4038601" y="723900"/>
          <a:ext cx="7581900" cy="1788424"/>
        </p:xfrm>
        <a:graphic>
          <a:graphicData uri="http://schemas.openxmlformats.org/drawingml/2006/table">
            <a:tbl>
              <a:tblPr bandRow="1">
                <a:tableStyleId>{5C22544A-7EE6-4342-B048-85BDC9FD1C3A}</a:tableStyleId>
              </a:tblPr>
              <a:tblGrid>
                <a:gridCol w="6426038">
                  <a:extLst>
                    <a:ext uri="{9D8B030D-6E8A-4147-A177-3AD203B41FA5}">
                      <a16:colId xmlns:a16="http://schemas.microsoft.com/office/drawing/2014/main" val="20000"/>
                    </a:ext>
                  </a:extLst>
                </a:gridCol>
                <a:gridCol w="1155862">
                  <a:extLst>
                    <a:ext uri="{9D8B030D-6E8A-4147-A177-3AD203B41FA5}">
                      <a16:colId xmlns:a16="http://schemas.microsoft.com/office/drawing/2014/main" val="20001"/>
                    </a:ext>
                  </a:extLst>
                </a:gridCol>
              </a:tblGrid>
              <a:tr h="358984">
                <a:tc>
                  <a:txBody>
                    <a:bodyPr/>
                    <a:lstStyle/>
                    <a:p>
                      <a:pPr lvl="0"/>
                      <a:r>
                        <a:rPr lang="en-US" sz="1400" b="1" i="0" dirty="0">
                          <a:solidFill>
                            <a:schemeClr val="bg1"/>
                          </a:solidFill>
                          <a:latin typeface="Arial Narrow" panose="020B0606020202030204" pitchFamily="34" charset="0"/>
                          <a:ea typeface="Arial" charset="0"/>
                          <a:cs typeface="Arial" charset="0"/>
                        </a:rPr>
                        <a:t>Surgery for metastatic gastric cancer </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1D5271"/>
                    </a:solidFill>
                  </a:tcPr>
                </a:tc>
                <a:extLst>
                  <a:ext uri="{0D108BD9-81ED-4DB2-BD59-A6C34878D82A}">
                    <a16:rowId xmlns:a16="http://schemas.microsoft.com/office/drawing/2014/main" val="10000"/>
                  </a:ext>
                </a:extLst>
              </a:tr>
              <a:tr h="361655">
                <a:tc>
                  <a:txBody>
                    <a:bodyPr/>
                    <a:lstStyle/>
                    <a:p>
                      <a:r>
                        <a:rPr lang="en-US" sz="1400" b="0" i="0" dirty="0">
                          <a:solidFill>
                            <a:srgbClr val="1D5271"/>
                          </a:solidFill>
                          <a:latin typeface="Arial Narrow" panose="020B0606020202030204" pitchFamily="34" charset="0"/>
                          <a:ea typeface="Arial" charset="0"/>
                          <a:cs typeface="Arial" charset="0"/>
                        </a:rPr>
                        <a:t>Gastrectomy is not recommended in metastatic gastric cancer unless required for palliation of symptoms</a:t>
                      </a:r>
                      <a:endParaRPr lang="en-US" sz="12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 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D1EBEC">
                        <a:alpha val="60000"/>
                      </a:srgbClr>
                    </a:solidFill>
                  </a:tcPr>
                </a:tc>
                <a:extLst>
                  <a:ext uri="{0D108BD9-81ED-4DB2-BD59-A6C34878D82A}">
                    <a16:rowId xmlns:a16="http://schemas.microsoft.com/office/drawing/2014/main" val="10001"/>
                  </a:ext>
                </a:extLst>
              </a:tr>
              <a:tr h="370237">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Resection of metastases cannot be recommended in general, but might be considered as an individual approach in highly selected cases with oligometastatic disease and response to </a:t>
                      </a:r>
                      <a:r>
                        <a:rPr lang="en-US" sz="1400" b="0" i="0" dirty="0" err="1">
                          <a:solidFill>
                            <a:srgbClr val="1D5271"/>
                          </a:solidFill>
                          <a:latin typeface="Arial Narrow" panose="020B0606020202030204" pitchFamily="34" charset="0"/>
                          <a:ea typeface="Arial" charset="0"/>
                          <a:cs typeface="Arial" charset="0"/>
                        </a:rPr>
                        <a:t>ChT</a:t>
                      </a:r>
                      <a:endParaRPr lang="en-US"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V, C</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40511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0055E5-40C7-8531-D5EE-1CB73C76492C}"/>
              </a:ext>
            </a:extLst>
          </p:cNvPr>
          <p:cNvSpPr txBox="1"/>
          <p:nvPr userDrawn="1"/>
        </p:nvSpPr>
        <p:spPr>
          <a:xfrm>
            <a:off x="696181" y="2067329"/>
            <a:ext cx="2479638" cy="830997"/>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Supportive Care and Nutrition</a:t>
            </a:r>
          </a:p>
        </p:txBody>
      </p:sp>
      <p:graphicFrame>
        <p:nvGraphicFramePr>
          <p:cNvPr id="3" name="Table 2">
            <a:extLst>
              <a:ext uri="{FF2B5EF4-FFF2-40B4-BE49-F238E27FC236}">
                <a16:creationId xmlns:a16="http://schemas.microsoft.com/office/drawing/2014/main" id="{238672DA-5377-6B13-660A-67F08D7AC218}"/>
              </a:ext>
            </a:extLst>
          </p:cNvPr>
          <p:cNvGraphicFramePr>
            <a:graphicFrameLocks noGrp="1"/>
          </p:cNvGraphicFramePr>
          <p:nvPr userDrawn="1">
            <p:extLst>
              <p:ext uri="{D42A27DB-BD31-4B8C-83A1-F6EECF244321}">
                <p14:modId xmlns:p14="http://schemas.microsoft.com/office/powerpoint/2010/main" val="2056826453"/>
              </p:ext>
            </p:extLst>
          </p:nvPr>
        </p:nvGraphicFramePr>
        <p:xfrm>
          <a:off x="4056182" y="723900"/>
          <a:ext cx="7564318" cy="1788424"/>
        </p:xfrm>
        <a:graphic>
          <a:graphicData uri="http://schemas.openxmlformats.org/drawingml/2006/table">
            <a:tbl>
              <a:tblPr bandRow="1">
                <a:tableStyleId>{5C22544A-7EE6-4342-B048-85BDC9FD1C3A}</a:tableStyleId>
              </a:tblPr>
              <a:tblGrid>
                <a:gridCol w="6411136">
                  <a:extLst>
                    <a:ext uri="{9D8B030D-6E8A-4147-A177-3AD203B41FA5}">
                      <a16:colId xmlns:a16="http://schemas.microsoft.com/office/drawing/2014/main" val="20000"/>
                    </a:ext>
                  </a:extLst>
                </a:gridCol>
                <a:gridCol w="1153182">
                  <a:extLst>
                    <a:ext uri="{9D8B030D-6E8A-4147-A177-3AD203B41FA5}">
                      <a16:colId xmlns:a16="http://schemas.microsoft.com/office/drawing/2014/main" val="20001"/>
                    </a:ext>
                  </a:extLst>
                </a:gridCol>
              </a:tblGrid>
              <a:tr h="358984">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361655">
                <a:tc>
                  <a:txBody>
                    <a:bodyPr/>
                    <a:lstStyle/>
                    <a:p>
                      <a:r>
                        <a:rPr lang="en-US" sz="1400" b="0" i="0" dirty="0">
                          <a:solidFill>
                            <a:srgbClr val="1D5271"/>
                          </a:solidFill>
                          <a:latin typeface="Arial Narrow" panose="020B0606020202030204" pitchFamily="34" charset="0"/>
                          <a:ea typeface="Arial" charset="0"/>
                          <a:cs typeface="Arial" charset="0"/>
                        </a:rPr>
                        <a:t>Care for patients with gastric cancer should include an early palliative care referral and nutritional support</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370237">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Low-dose olanzapine with dietary support should be considered to improve appetite and weight gain</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B211F10F-58E6-744B-4C50-01662161B16A}"/>
              </a:ext>
            </a:extLst>
          </p:cNvPr>
          <p:cNvSpPr txBox="1"/>
          <p:nvPr userDrawn="1"/>
        </p:nvSpPr>
        <p:spPr>
          <a:xfrm>
            <a:off x="6340510" y="6400801"/>
            <a:ext cx="539892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2024 ESMO. All rights reserved. https://www.esmo.org/living-guidelines/esmo-gastric-cancer-living-guideline</a:t>
            </a:r>
          </a:p>
        </p:txBody>
      </p:sp>
      <p:sp>
        <p:nvSpPr>
          <p:cNvPr id="5" name="TextBox 4">
            <a:extLst>
              <a:ext uri="{FF2B5EF4-FFF2-40B4-BE49-F238E27FC236}">
                <a16:creationId xmlns:a16="http://schemas.microsoft.com/office/drawing/2014/main" id="{E02DD0CE-6F44-1507-B1DA-8DFF88C5C0E1}"/>
              </a:ext>
            </a:extLst>
          </p:cNvPr>
          <p:cNvSpPr txBox="1"/>
          <p:nvPr userDrawn="1"/>
        </p:nvSpPr>
        <p:spPr>
          <a:xfrm>
            <a:off x="578195" y="1272568"/>
            <a:ext cx="2866754" cy="400110"/>
          </a:xfrm>
          <a:prstGeom prst="rect">
            <a:avLst/>
          </a:prstGeom>
          <a:noFill/>
          <a:ln>
            <a:noFill/>
          </a:ln>
        </p:spPr>
        <p:txBody>
          <a:bodyPr wrap="square" rtlCol="0">
            <a:spAutoFit/>
          </a:bodyPr>
          <a:lstStyle/>
          <a:p>
            <a:r>
              <a:rPr lang="en-US" sz="1000" dirty="0">
                <a:solidFill>
                  <a:srgbClr val="1D5271"/>
                </a:solidFill>
                <a:latin typeface="Arial Narrow" panose="020B0606020202030204" pitchFamily="34" charset="0"/>
                <a:ea typeface="Arial" charset="0"/>
                <a:cs typeface="Arial" charset="0"/>
              </a:rPr>
              <a:t>ESMO Gastric Cancer Living Guideline</a:t>
            </a:r>
          </a:p>
          <a:p>
            <a:pPr algn="r"/>
            <a:r>
              <a:rPr lang="en-US" sz="1000" dirty="0">
                <a:solidFill>
                  <a:srgbClr val="1D5271"/>
                </a:solidFill>
                <a:latin typeface="Arial Narrow" panose="020B0606020202030204" pitchFamily="34" charset="0"/>
                <a:ea typeface="Arial" charset="0"/>
                <a:cs typeface="Arial" charset="0"/>
              </a:rPr>
              <a:t>v1.4 September 2024</a:t>
            </a:r>
          </a:p>
        </p:txBody>
      </p:sp>
    </p:spTree>
    <p:extLst>
      <p:ext uri="{BB962C8B-B14F-4D97-AF65-F5344CB8AC3E}">
        <p14:creationId xmlns:p14="http://schemas.microsoft.com/office/powerpoint/2010/main" val="974514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45552F-13A9-71DA-9605-E02236F9F892}"/>
              </a:ext>
            </a:extLst>
          </p:cNvPr>
          <p:cNvSpPr txBox="1"/>
          <p:nvPr userDrawn="1"/>
        </p:nvSpPr>
        <p:spPr>
          <a:xfrm>
            <a:off x="689464" y="2070862"/>
            <a:ext cx="2866754" cy="1200329"/>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Follow-up, Long-term Implications and Survivorship</a:t>
            </a:r>
          </a:p>
        </p:txBody>
      </p:sp>
      <p:graphicFrame>
        <p:nvGraphicFramePr>
          <p:cNvPr id="3" name="Table 2">
            <a:extLst>
              <a:ext uri="{FF2B5EF4-FFF2-40B4-BE49-F238E27FC236}">
                <a16:creationId xmlns:a16="http://schemas.microsoft.com/office/drawing/2014/main" id="{C37F754F-ECC2-B290-1B72-16685460E4A5}"/>
              </a:ext>
            </a:extLst>
          </p:cNvPr>
          <p:cNvGraphicFramePr>
            <a:graphicFrameLocks noGrp="1"/>
          </p:cNvGraphicFramePr>
          <p:nvPr userDrawn="1">
            <p:extLst>
              <p:ext uri="{D42A27DB-BD31-4B8C-83A1-F6EECF244321}">
                <p14:modId xmlns:p14="http://schemas.microsoft.com/office/powerpoint/2010/main" val="1708525214"/>
              </p:ext>
            </p:extLst>
          </p:nvPr>
        </p:nvGraphicFramePr>
        <p:xfrm>
          <a:off x="4038600" y="744759"/>
          <a:ext cx="7424608" cy="3505864"/>
        </p:xfrm>
        <a:graphic>
          <a:graphicData uri="http://schemas.openxmlformats.org/drawingml/2006/table">
            <a:tbl>
              <a:tblPr bandRow="1">
                <a:tableStyleId>{5C22544A-7EE6-4342-B048-85BDC9FD1C3A}</a:tableStyleId>
              </a:tblPr>
              <a:tblGrid>
                <a:gridCol w="6292726">
                  <a:extLst>
                    <a:ext uri="{9D8B030D-6E8A-4147-A177-3AD203B41FA5}">
                      <a16:colId xmlns:a16="http://schemas.microsoft.com/office/drawing/2014/main" val="20000"/>
                    </a:ext>
                  </a:extLst>
                </a:gridCol>
                <a:gridCol w="1131882">
                  <a:extLst>
                    <a:ext uri="{9D8B030D-6E8A-4147-A177-3AD203B41FA5}">
                      <a16:colId xmlns:a16="http://schemas.microsoft.com/office/drawing/2014/main" val="20001"/>
                    </a:ext>
                  </a:extLst>
                </a:gridCol>
              </a:tblGrid>
              <a:tr h="358984">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lnB w="3175" cap="flat" cmpd="sng" algn="ctr">
                      <a:solidFill>
                        <a:srgbClr val="1D5271"/>
                      </a:solidFill>
                      <a:prstDash val="sysDot"/>
                      <a:round/>
                      <a:headEnd type="none" w="med" len="med"/>
                      <a:tailEnd type="none" w="med" len="med"/>
                    </a:lnB>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lnB w="3175" cap="flat" cmpd="sng" algn="ctr">
                      <a:solidFill>
                        <a:srgbClr val="1D5271"/>
                      </a:solidFill>
                      <a:prstDash val="sysDot"/>
                      <a:round/>
                      <a:headEnd type="none" w="med" len="med"/>
                      <a:tailEnd type="none" w="med" len="med"/>
                    </a:lnB>
                    <a:solidFill>
                      <a:srgbClr val="1D5271"/>
                    </a:solidFill>
                  </a:tcPr>
                </a:tc>
                <a:extLst>
                  <a:ext uri="{0D108BD9-81ED-4DB2-BD59-A6C34878D82A}">
                    <a16:rowId xmlns:a16="http://schemas.microsoft.com/office/drawing/2014/main" val="10000"/>
                  </a:ext>
                </a:extLst>
              </a:tr>
              <a:tr h="361655">
                <a:tc>
                  <a:txBody>
                    <a:bodyPr/>
                    <a:lstStyle/>
                    <a:p>
                      <a:r>
                        <a:rPr lang="en-US" sz="1400" b="0" i="0" dirty="0">
                          <a:solidFill>
                            <a:srgbClr val="1D5271"/>
                          </a:solidFill>
                          <a:latin typeface="Arial Narrow" panose="020B0606020202030204" pitchFamily="34" charset="0"/>
                          <a:ea typeface="Arial" charset="0"/>
                          <a:cs typeface="Arial" charset="0"/>
                        </a:rPr>
                        <a:t>Regular follow-up is recommended for investigation and treatment of symptoms, psychological support and early detection of recurrence</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D1EBEC">
                        <a:alpha val="60000"/>
                      </a:srgbClr>
                    </a:solidFill>
                  </a:tcPr>
                </a:tc>
                <a:extLst>
                  <a:ext uri="{0D108BD9-81ED-4DB2-BD59-A6C34878D82A}">
                    <a16:rowId xmlns:a16="http://schemas.microsoft.com/office/drawing/2014/main" val="10001"/>
                  </a:ext>
                </a:extLst>
              </a:tr>
              <a:tr h="370237">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Follow-up should be tailored to the individual patient and stage of disease</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V,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Dietary support is recommended with attention to vitamin and mineral deficiencies</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V,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332111">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In the advanced disease setting, regular follow-up is recommended to detect symptoms of disease progression before significant clinical deterioration</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IV,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332111">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Radiological investigations, specifically CT of the thorax and abdomen, should be carried out every 6-12 weeks in patients who are candidates for further cancer specific therapies</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E3F3F4"/>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IV,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E3F3F4"/>
                    </a:solidFill>
                  </a:tcPr>
                </a:tc>
                <a:extLst>
                  <a:ext uri="{0D108BD9-81ED-4DB2-BD59-A6C34878D82A}">
                    <a16:rowId xmlns:a16="http://schemas.microsoft.com/office/drawing/2014/main" val="199379502"/>
                  </a:ext>
                </a:extLst>
              </a:tr>
            </a:tbl>
          </a:graphicData>
        </a:graphic>
      </p:graphicFrame>
      <p:sp>
        <p:nvSpPr>
          <p:cNvPr id="4" name="TextBox 3">
            <a:extLst>
              <a:ext uri="{FF2B5EF4-FFF2-40B4-BE49-F238E27FC236}">
                <a16:creationId xmlns:a16="http://schemas.microsoft.com/office/drawing/2014/main" id="{7E6A110E-ADC3-83FA-2CEB-1EBA6C53C498}"/>
              </a:ext>
            </a:extLst>
          </p:cNvPr>
          <p:cNvSpPr txBox="1"/>
          <p:nvPr userDrawn="1"/>
        </p:nvSpPr>
        <p:spPr>
          <a:xfrm>
            <a:off x="6340510" y="6400801"/>
            <a:ext cx="539892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2024 ESMO. All rights reserved. https://www.esmo.org/living-guidelines/esmo-gastric-cancer-living-guideline</a:t>
            </a:r>
          </a:p>
        </p:txBody>
      </p:sp>
      <p:sp>
        <p:nvSpPr>
          <p:cNvPr id="5" name="TextBox 4">
            <a:extLst>
              <a:ext uri="{FF2B5EF4-FFF2-40B4-BE49-F238E27FC236}">
                <a16:creationId xmlns:a16="http://schemas.microsoft.com/office/drawing/2014/main" id="{B38F3965-387C-48B5-5F35-7BC8A8EA3BD4}"/>
              </a:ext>
            </a:extLst>
          </p:cNvPr>
          <p:cNvSpPr txBox="1"/>
          <p:nvPr userDrawn="1"/>
        </p:nvSpPr>
        <p:spPr>
          <a:xfrm>
            <a:off x="578195" y="1272568"/>
            <a:ext cx="2866754" cy="400110"/>
          </a:xfrm>
          <a:prstGeom prst="rect">
            <a:avLst/>
          </a:prstGeom>
          <a:noFill/>
          <a:ln>
            <a:noFill/>
          </a:ln>
        </p:spPr>
        <p:txBody>
          <a:bodyPr wrap="square" rtlCol="0">
            <a:spAutoFit/>
          </a:bodyPr>
          <a:lstStyle/>
          <a:p>
            <a:r>
              <a:rPr lang="en-US" sz="1000" dirty="0">
                <a:solidFill>
                  <a:srgbClr val="1D5271"/>
                </a:solidFill>
                <a:latin typeface="Arial Narrow" panose="020B0606020202030204" pitchFamily="34" charset="0"/>
                <a:ea typeface="Arial" charset="0"/>
                <a:cs typeface="Arial" charset="0"/>
              </a:rPr>
              <a:t>ESMO Gastric Cancer Living Guideline</a:t>
            </a:r>
          </a:p>
          <a:p>
            <a:pPr algn="r"/>
            <a:r>
              <a:rPr lang="en-US" sz="1000" dirty="0">
                <a:solidFill>
                  <a:srgbClr val="1D5271"/>
                </a:solidFill>
                <a:latin typeface="Arial Narrow" panose="020B0606020202030204" pitchFamily="34" charset="0"/>
                <a:ea typeface="Arial" charset="0"/>
                <a:cs typeface="Arial" charset="0"/>
              </a:rPr>
              <a:t>v1.4 September 2024</a:t>
            </a:r>
          </a:p>
        </p:txBody>
      </p:sp>
    </p:spTree>
    <p:extLst>
      <p:ext uri="{BB962C8B-B14F-4D97-AF65-F5344CB8AC3E}">
        <p14:creationId xmlns:p14="http://schemas.microsoft.com/office/powerpoint/2010/main" val="2749195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897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074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698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C051A4-9C2E-D9A7-BA1A-88562122D14E}"/>
              </a:ext>
            </a:extLst>
          </p:cNvPr>
          <p:cNvSpPr txBox="1"/>
          <p:nvPr userDrawn="1"/>
        </p:nvSpPr>
        <p:spPr>
          <a:xfrm>
            <a:off x="659810" y="2562761"/>
            <a:ext cx="8248216" cy="3375283"/>
          </a:xfrm>
          <a:prstGeom prst="rect">
            <a:avLst/>
          </a:prstGeom>
          <a:noFill/>
        </p:spPr>
        <p:txBody>
          <a:bodyPr wrap="square" rtlCol="0">
            <a:spAutoFit/>
          </a:bodyPr>
          <a:lstStyle/>
          <a:p>
            <a:pPr>
              <a:spcAft>
                <a:spcPts val="1000"/>
              </a:spcAft>
            </a:pPr>
            <a:r>
              <a:rPr lang="en-US" sz="1200" dirty="0">
                <a:solidFill>
                  <a:srgbClr val="1D5271"/>
                </a:solidFill>
                <a:latin typeface="Arial Narrow" panose="020B0606020202030204" pitchFamily="34" charset="0"/>
                <a:ea typeface="Arial" charset="0"/>
                <a:cs typeface="Arial" charset="0"/>
              </a:rPr>
              <a:t>This slide set provides you with the most important content of the full ESMO Clinical Practice Guideline (CPG) on the management of gastric cancer. Key content includes diagnostic criteria, staging of disease, treatment plans and follow-up </a:t>
            </a:r>
            <a:r>
              <a:rPr lang="en-US" sz="1200" dirty="0">
                <a:solidFill>
                  <a:srgbClr val="1D5271"/>
                </a:solidFill>
                <a:latin typeface="Arial Narrow" panose="020B0606020202030204" pitchFamily="34" charset="0"/>
                <a:ea typeface="Arial" charset="0"/>
                <a:cs typeface="Arial" charset="0"/>
                <a:hlinkClick r:id="rId2"/>
              </a:rPr>
              <a:t>(</a:t>
            </a:r>
            <a:r>
              <a:rPr lang="en-GB" sz="1200" i="1" dirty="0">
                <a:latin typeface="Arial Narrow" panose="020B0606020202030204" pitchFamily="34" charset="0"/>
                <a:hlinkClick r:id="rId2"/>
              </a:rPr>
              <a:t>Ann Oncol</a:t>
            </a:r>
            <a:r>
              <a:rPr lang="en-GB" sz="1200" dirty="0">
                <a:latin typeface="Arial Narrow" panose="020B0606020202030204" pitchFamily="34" charset="0"/>
                <a:hlinkClick r:id="rId2"/>
              </a:rPr>
              <a:t>. 2022;33(10):1005-1020</a:t>
            </a:r>
            <a:r>
              <a:rPr lang="en-GB" sz="1200" dirty="0">
                <a:hlinkClick r:id="rId2"/>
              </a:rPr>
              <a:t>)</a:t>
            </a:r>
            <a:r>
              <a:rPr lang="en-US" sz="1200" dirty="0">
                <a:solidFill>
                  <a:srgbClr val="1D5271"/>
                </a:solidFill>
                <a:latin typeface="Arial Narrow" panose="020B0606020202030204" pitchFamily="34" charset="0"/>
                <a:ea typeface="Arial" charset="0"/>
                <a:cs typeface="Arial" charset="0"/>
              </a:rPr>
              <a:t>. </a:t>
            </a:r>
            <a:br>
              <a:rPr lang="en-US" sz="1200" dirty="0">
                <a:solidFill>
                  <a:srgbClr val="1D5271"/>
                </a:solidFill>
                <a:latin typeface="Arial Narrow" panose="020B0606020202030204" pitchFamily="34" charset="0"/>
                <a:ea typeface="Arial" charset="0"/>
                <a:cs typeface="Arial" charset="0"/>
              </a:rPr>
            </a:br>
            <a:r>
              <a:rPr lang="en-US" sz="1200" dirty="0">
                <a:solidFill>
                  <a:srgbClr val="1D5271"/>
                </a:solidFill>
                <a:latin typeface="Arial Narrow" panose="020B0606020202030204" pitchFamily="34" charset="0"/>
                <a:ea typeface="Arial" charset="0"/>
                <a:cs typeface="Arial" charset="0"/>
              </a:rPr>
              <a:t>The slide set is based on the latest information in the corresponding ESMO Living Guideline: </a:t>
            </a:r>
            <a:br>
              <a:rPr lang="en-US" sz="1200" dirty="0">
                <a:solidFill>
                  <a:srgbClr val="1D5271"/>
                </a:solidFill>
                <a:latin typeface="Arial Narrow" panose="020B0606020202030204" pitchFamily="34" charset="0"/>
                <a:ea typeface="Arial" charset="0"/>
                <a:cs typeface="Arial" charset="0"/>
              </a:rPr>
            </a:br>
            <a:r>
              <a:rPr lang="en-US" sz="1200" dirty="0">
                <a:solidFill>
                  <a:srgbClr val="1D5271"/>
                </a:solidFill>
                <a:latin typeface="Arial Narrow" panose="020B0606020202030204" pitchFamily="34" charset="0"/>
                <a:ea typeface="Arial" charset="0"/>
                <a:cs typeface="Arial" charset="0"/>
                <a:hlinkClick r:id="rId3"/>
              </a:rPr>
              <a:t>https://www.esmo.org/living-guidelines/esmo-gastric-cancer-living-guideline</a:t>
            </a:r>
            <a:endParaRPr lang="en-US" sz="1200" dirty="0">
              <a:solidFill>
                <a:srgbClr val="1D5271"/>
              </a:solidFill>
              <a:latin typeface="Arial Narrow" panose="020B0606020202030204" pitchFamily="34" charset="0"/>
              <a:ea typeface="Arial" charset="0"/>
              <a:cs typeface="Arial" charset="0"/>
            </a:endParaRPr>
          </a:p>
          <a:p>
            <a:pPr>
              <a:spcAft>
                <a:spcPts val="1000"/>
              </a:spcAft>
            </a:pPr>
            <a:r>
              <a:rPr lang="en-US" sz="1200" dirty="0">
                <a:solidFill>
                  <a:srgbClr val="1D5271"/>
                </a:solidFill>
                <a:latin typeface="Arial Narrow" panose="020B0606020202030204" pitchFamily="34" charset="0"/>
                <a:ea typeface="Arial" charset="0"/>
                <a:cs typeface="Arial" charset="0"/>
              </a:rPr>
              <a:t>The ESMO CPGs are intended to provide you with a set of recommendations for the best standards of care, using evidence-based medicine. Implementation of ESMO CPGs facilitates knowledge uptake and helps you to deliver an appropriate quality of focused care to your patients.</a:t>
            </a:r>
          </a:p>
          <a:p>
            <a:pPr>
              <a:spcAft>
                <a:spcPts val="1000"/>
              </a:spcAft>
            </a:pPr>
            <a:r>
              <a:rPr lang="en-US" sz="1200" dirty="0">
                <a:solidFill>
                  <a:srgbClr val="1D5271"/>
                </a:solidFill>
                <a:latin typeface="Arial Narrow" panose="020B0606020202030204" pitchFamily="34" charset="0"/>
                <a:ea typeface="Arial" charset="0"/>
                <a:cs typeface="Arial" charset="0"/>
              </a:rPr>
              <a:t>This slide set contains information obtained from authentic and highly regarded sources (www.esmo.org). Although every effort has been made to ensure that treatment and other information are presented accurately in this publication, the ultimate responsibility rests with the prescribing physician. Neither the publisher nor the ESMO Guidelines Committee can be held responsible for errors or for any consequences arising from the use of information contained herein. For detailed prescribing information on the use of any product or procedure discussed herein, please consult the prescribing information or instructional material issued by the manufacturer.</a:t>
            </a:r>
          </a:p>
          <a:p>
            <a:pPr>
              <a:spcAft>
                <a:spcPts val="1000"/>
              </a:spcAft>
            </a:pPr>
            <a:r>
              <a:rPr lang="en-US" sz="1200" dirty="0">
                <a:solidFill>
                  <a:srgbClr val="1D5271"/>
                </a:solidFill>
                <a:latin typeface="Arial Narrow" panose="020B0606020202030204" pitchFamily="34" charset="0"/>
                <a:ea typeface="Arial" charset="0"/>
                <a:cs typeface="Arial" charset="0"/>
              </a:rPr>
              <a:t>The slide set can be used as a quick reference guide to access key content on evidence-based management and individual slides may be used for personal presentation in their present version and without any alterations. All rights reserved.</a:t>
            </a:r>
          </a:p>
          <a:p>
            <a:pPr>
              <a:spcAft>
                <a:spcPts val="1000"/>
              </a:spcAft>
            </a:pPr>
            <a:r>
              <a:rPr lang="en-US" sz="1200" dirty="0">
                <a:solidFill>
                  <a:srgbClr val="1D5271"/>
                </a:solidFill>
                <a:latin typeface="Arial Narrow" panose="020B0606020202030204" pitchFamily="34" charset="0"/>
                <a:ea typeface="Arial" charset="0"/>
                <a:cs typeface="Arial" charset="0"/>
              </a:rPr>
              <a:t>© 2024 European Society for Medical Oncology</a:t>
            </a:r>
            <a:br>
              <a:rPr lang="en-US" sz="1200" dirty="0">
                <a:solidFill>
                  <a:srgbClr val="1D5271"/>
                </a:solidFill>
                <a:latin typeface="Arial Narrow" panose="020B0606020202030204" pitchFamily="34" charset="0"/>
                <a:ea typeface="Arial" charset="0"/>
                <a:cs typeface="Arial" charset="0"/>
              </a:rPr>
            </a:br>
            <a:r>
              <a:rPr lang="en-US" sz="1200" dirty="0">
                <a:solidFill>
                  <a:srgbClr val="1D5271"/>
                </a:solidFill>
                <a:latin typeface="Arial Narrow" panose="020B0606020202030204" pitchFamily="34" charset="0"/>
                <a:ea typeface="Arial" charset="0"/>
                <a:cs typeface="Arial" charset="0"/>
              </a:rPr>
              <a:t>Please visit </a:t>
            </a:r>
            <a:r>
              <a:rPr lang="en-US" sz="1200" dirty="0">
                <a:solidFill>
                  <a:srgbClr val="1D5271"/>
                </a:solidFill>
                <a:latin typeface="Arial Narrow" panose="020B0606020202030204" pitchFamily="34" charset="0"/>
                <a:ea typeface="Arial" charset="0"/>
                <a:cs typeface="Arial" charset="0"/>
                <a:hlinkClick r:id="rId4"/>
              </a:rPr>
              <a:t>www.esmo.org/guidelines</a:t>
            </a:r>
            <a:r>
              <a:rPr lang="en-US" sz="1200" dirty="0">
                <a:solidFill>
                  <a:srgbClr val="1D5271"/>
                </a:solidFill>
                <a:latin typeface="Arial Narrow" panose="020B0606020202030204" pitchFamily="34" charset="0"/>
                <a:ea typeface="Arial" charset="0"/>
                <a:cs typeface="Arial" charset="0"/>
              </a:rPr>
              <a:t> to view the full guidelines.</a:t>
            </a:r>
          </a:p>
        </p:txBody>
      </p:sp>
      <p:sp>
        <p:nvSpPr>
          <p:cNvPr id="3" name="TextBox 2">
            <a:extLst>
              <a:ext uri="{FF2B5EF4-FFF2-40B4-BE49-F238E27FC236}">
                <a16:creationId xmlns:a16="http://schemas.microsoft.com/office/drawing/2014/main" id="{FFC9D517-D679-A121-7E46-25F1C7817296}"/>
              </a:ext>
            </a:extLst>
          </p:cNvPr>
          <p:cNvSpPr txBox="1"/>
          <p:nvPr userDrawn="1"/>
        </p:nvSpPr>
        <p:spPr>
          <a:xfrm>
            <a:off x="659810" y="2060369"/>
            <a:ext cx="716450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Disclaimer and how to obtain more information</a:t>
            </a:r>
          </a:p>
        </p:txBody>
      </p:sp>
    </p:spTree>
    <p:extLst>
      <p:ext uri="{BB962C8B-B14F-4D97-AF65-F5344CB8AC3E}">
        <p14:creationId xmlns:p14="http://schemas.microsoft.com/office/powerpoint/2010/main" val="1735236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70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17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58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72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781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6202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819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image" Target="../media/image2.jpeg"/><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theme" Target="../theme/theme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3.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4.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7404254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0" r:id="rId5"/>
    <p:sldLayoutId id="2147483669" r:id="rId6"/>
    <p:sldLayoutId id="214748365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105350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64" r:id="rId4"/>
    <p:sldLayoutId id="2147483674" r:id="rId5"/>
    <p:sldLayoutId id="2147483675" r:id="rId6"/>
    <p:sldLayoutId id="2147483676" r:id="rId7"/>
    <p:sldLayoutId id="2147483677" r:id="rId8"/>
    <p:sldLayoutId id="2147483678" r:id="rId9"/>
    <p:sldLayoutId id="2147483680" r:id="rId10"/>
    <p:sldLayoutId id="2147483679" r:id="rId11"/>
    <p:sldLayoutId id="2147483681" r:id="rId12"/>
    <p:sldLayoutId id="2147483682" r:id="rId13"/>
    <p:sldLayoutId id="2147483683" r:id="rId14"/>
    <p:sldLayoutId id="2147483684" r:id="rId15"/>
    <p:sldLayoutId id="2147483685" r:id="rId16"/>
    <p:sldLayoutId id="2147483686" r:id="rId17"/>
    <p:sldLayoutId id="2147483687" r:id="rId18"/>
    <p:sldLayoutId id="2147483689" r:id="rId19"/>
    <p:sldLayoutId id="2147483690" r:id="rId20"/>
    <p:sldLayoutId id="2147483688" r:id="rId21"/>
    <p:sldLayoutId id="214748369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99521380"/>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3432227"/>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195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19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029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0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858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516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44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937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177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829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05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06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695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687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01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23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37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05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96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223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97651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AB7B4110EB5440BE5370393EC3050F" ma:contentTypeVersion="18" ma:contentTypeDescription="Crée un document." ma:contentTypeScope="" ma:versionID="7e7bafcab15e394462835da15a546249">
  <xsd:schema xmlns:xsd="http://www.w3.org/2001/XMLSchema" xmlns:xs="http://www.w3.org/2001/XMLSchema" xmlns:p="http://schemas.microsoft.com/office/2006/metadata/properties" xmlns:ns2="4fd04a78-78d1-47a2-b92f-84ee2b95f608" xmlns:ns3="235ff43d-26a7-42ea-a8c4-18be9aacb69b" targetNamespace="http://schemas.microsoft.com/office/2006/metadata/properties" ma:root="true" ma:fieldsID="19e2012b16540ce9a98d563ab348d545" ns2:_="" ns3:_="">
    <xsd:import namespace="4fd04a78-78d1-47a2-b92f-84ee2b95f608"/>
    <xsd:import namespace="235ff43d-26a7-42ea-a8c4-18be9aacb69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04a78-78d1-47a2-b92f-84ee2b95f6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5ff43d-26a7-42ea-a8c4-18be9aacb69b"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b93a767d-f903-4650-9190-59bc6f85dd0d}" ma:internalName="TaxCatchAll" ma:showField="CatchAllData" ma:web="235ff43d-26a7-42ea-a8c4-18be9aacb6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fd04a78-78d1-47a2-b92f-84ee2b95f608">
      <Terms xmlns="http://schemas.microsoft.com/office/infopath/2007/PartnerControls"/>
    </lcf76f155ced4ddcb4097134ff3c332f>
    <TaxCatchAll xmlns="235ff43d-26a7-42ea-a8c4-18be9aacb6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D49FBD-8947-46C2-A92C-1893E113CE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d04a78-78d1-47a2-b92f-84ee2b95f608"/>
    <ds:schemaRef ds:uri="235ff43d-26a7-42ea-a8c4-18be9aacb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2EA4DE-0749-4B88-979D-DE4A7555B97E}">
  <ds:schemaRefs>
    <ds:schemaRef ds:uri="http://purl.org/dc/dcmitype/"/>
    <ds:schemaRef ds:uri="http://purl.org/dc/terms/"/>
    <ds:schemaRef ds:uri="4fd04a78-78d1-47a2-b92f-84ee2b95f608"/>
    <ds:schemaRef ds:uri="http://schemas.microsoft.com/office/2006/documentManagement/types"/>
    <ds:schemaRef ds:uri="http://schemas.microsoft.com/office/2006/metadata/properties"/>
    <ds:schemaRef ds:uri="http://purl.org/dc/elements/1.1/"/>
    <ds:schemaRef ds:uri="235ff43d-26a7-42ea-a8c4-18be9aacb69b"/>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16AE9CB-1587-4DEA-A8CB-4A66DF7735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Words>
  <Application>Microsoft Office PowerPoint</Application>
  <PresentationFormat>Widescreen</PresentationFormat>
  <Paragraphs>20</Paragraphs>
  <Slides>21</Slides>
  <Notes>20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21</vt:i4>
      </vt:variant>
    </vt:vector>
  </HeadingPairs>
  <TitlesOfParts>
    <vt:vector size="28" baseType="lpstr">
      <vt:lpstr>Arial</vt:lpstr>
      <vt:lpstr>Arial Narrow</vt:lpstr>
      <vt:lpstr>Calibri</vt:lpstr>
      <vt:lpstr>Custom Design</vt:lpstr>
      <vt:lpstr>3_Custom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Francesco RHO - ESMO</dc:creator>
  <cp:lastModifiedBy>Valerie LAFOREST - ESMO</cp:lastModifiedBy>
  <cp:revision>39</cp:revision>
  <dcterms:created xsi:type="dcterms:W3CDTF">2024-07-25T08:46:17Z</dcterms:created>
  <dcterms:modified xsi:type="dcterms:W3CDTF">2024-10-16T14:05:11Z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0x010100FDAB7B4110EB5440BE5370393EC3050F</vt:lpwstr>
  </property>
  <property fmtid="{D5CDD505-2E9C-101B-9397-08002B2CF9AE}" pid="3" name="MediaServiceImageTags">
    <vt:lpwstr/>
  </property>
</Properties>
</file>