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3656" r:id="rId5"/>
    <p:sldMasterId id="2147483652" r:id="rId6"/>
    <p:sldMasterId id="2147483654" r:id="rId7"/>
  </p:sldMasterIdLst>
  <p:notesMasterIdLst>
    <p:notesMasterId r:id="rId36"/>
  </p:notesMasterIdLst>
  <p:sldIdLst>
    <p:sldId id="257" r:id="rId8"/>
    <p:sldId id="261" r:id="rId9"/>
    <p:sldId id="298" r:id="rId10"/>
    <p:sldId id="262" r:id="rId11"/>
    <p:sldId id="263" r:id="rId12"/>
    <p:sldId id="264" r:id="rId13"/>
    <p:sldId id="294" r:id="rId14"/>
    <p:sldId id="281" r:id="rId15"/>
    <p:sldId id="296" r:id="rId16"/>
    <p:sldId id="282" r:id="rId17"/>
    <p:sldId id="269" r:id="rId18"/>
    <p:sldId id="274" r:id="rId19"/>
    <p:sldId id="275" r:id="rId20"/>
    <p:sldId id="276" r:id="rId21"/>
    <p:sldId id="277" r:id="rId22"/>
    <p:sldId id="278" r:id="rId23"/>
    <p:sldId id="280" r:id="rId24"/>
    <p:sldId id="283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7" r:id="rId33"/>
    <p:sldId id="258" r:id="rId34"/>
    <p:sldId id="259" r:id="rId35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" userDrawn="1">
          <p15:clr>
            <a:srgbClr val="A4A3A4"/>
          </p15:clr>
        </p15:guide>
        <p15:guide id="2" pos="432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  <p15:guide id="4" orient="horz" pos="3884" userDrawn="1">
          <p15:clr>
            <a:srgbClr val="A4A3A4"/>
          </p15:clr>
        </p15:guide>
        <p15:guide id="5" pos="2568" userDrawn="1">
          <p15:clr>
            <a:srgbClr val="A4A3A4"/>
          </p15:clr>
        </p15:guide>
        <p15:guide id="6" pos="7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128432-CDE9-7F51-8010-95D5ED227ABC}" name="Jan McCloud" initials="JM" userId="S::jan.mccloud@wearetmc.com::7a3eac9c-b1f0-4545-9892-4210f8a038ef" providerId="AD"/>
  <p188:author id="{0512C34E-A00B-D330-1686-9945357FE0A7}" name="Claire BRAMLEY - ESMO" initials="CBE" userId="S::claire.bramley@esmo.org::1449f545-f185-4463-b7c5-c0d0586de482" providerId="AD"/>
  <p188:author id="{CBDF9E9A-8A2C-4A9F-0467-B1881261203A}" name="Valerie LAFOREST - ESMO" initials="VLE" userId="S::valerie.laforest@esmo.org::b5b273b5-cf36-4780-b6c2-76f5826419a6" providerId="AD"/>
  <p188:author id="{9CB993A4-F5F9-73CB-0863-A751361BF807}" name="Ioanna NTAI - ESMO" initials="INE" userId="S::ioanna.ntai@esmo.org::e50bbfaa-bd12-4941-9e80-2b7319be2005" providerId="AD"/>
  <p188:author id="{C4C534B5-D460-0511-C737-44530F29E9FE}" name="Emily Bown" initials="" userId="S::Emily.Bown@wearetmc.com::099557cd-8d62-4007-9a6b-520efebead65" providerId="AD"/>
  <p188:author id="{6C366DC8-C8FD-C5A0-238D-735F09C8DC1E}" name="Francesco RHO - ESMO" initials="FRE" userId="S::francesco.rho@esmo.org::ad769db0-bce7-4ff5-a3dd-ed77768abe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BEC"/>
    <a:srgbClr val="1D5271"/>
    <a:srgbClr val="E3F3F4"/>
    <a:srgbClr val="5A8197"/>
    <a:srgbClr val="7F9DAF"/>
    <a:srgbClr val="F1F9F9"/>
    <a:srgbClr val="B2B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26" autoAdjust="0"/>
    <p:restoredTop sz="96301" autoAdjust="0"/>
  </p:normalViewPr>
  <p:slideViewPr>
    <p:cSldViewPr snapToGrid="0">
      <p:cViewPr varScale="1">
        <p:scale>
          <a:sx n="128" d="100"/>
          <a:sy n="128" d="100"/>
        </p:scale>
        <p:origin x="424" y="176"/>
      </p:cViewPr>
      <p:guideLst>
        <p:guide orient="horz" pos="360"/>
        <p:guide pos="432"/>
        <p:guide orient="horz" pos="2228"/>
        <p:guide orient="horz" pos="3884"/>
        <p:guide pos="2568"/>
        <p:guide pos="73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982C2-AB2E-4C5D-B7BE-D4BFF182367E}" type="datetimeFigureOut">
              <a:rPr lang="en-CH" smtClean="0"/>
              <a:t>3/13/25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2B45E-A2F3-4EA5-9CD2-C76316A67F3B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652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55516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08202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06408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69748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36995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57168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05641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81377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17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79049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18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44167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19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2341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49309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20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43050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22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60432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23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81791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25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22785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26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50239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27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6437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93398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18650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13942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38985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91966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78592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2B45E-A2F3-4EA5-9CD2-C76316A67F3B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63943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medical document&#10;&#10;AI-generated content may be incorrect.">
            <a:extLst>
              <a:ext uri="{FF2B5EF4-FFF2-40B4-BE49-F238E27FC236}">
                <a16:creationId xmlns:a16="http://schemas.microsoft.com/office/drawing/2014/main" id="{7EA66F8D-ACDB-3C0C-6835-462BD6EE91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81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company's flowchart&#10;&#10;AI-generated content may be incorrect.">
            <a:extLst>
              <a:ext uri="{FF2B5EF4-FFF2-40B4-BE49-F238E27FC236}">
                <a16:creationId xmlns:a16="http://schemas.microsoft.com/office/drawing/2014/main" id="{15EF7345-F6DD-E30B-DF13-1409E1CC97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3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health care procedure&#10;&#10;AI-generated content may be incorrect.">
            <a:extLst>
              <a:ext uri="{FF2B5EF4-FFF2-40B4-BE49-F238E27FC236}">
                <a16:creationId xmlns:a16="http://schemas.microsoft.com/office/drawing/2014/main" id="{ACB6A430-A1F2-DC71-70E6-96A8A6D5E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72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health care procedure&#10;&#10;AI-generated content may be incorrect.">
            <a:extLst>
              <a:ext uri="{FF2B5EF4-FFF2-40B4-BE49-F238E27FC236}">
                <a16:creationId xmlns:a16="http://schemas.microsoft.com/office/drawing/2014/main" id="{4CB32102-E39C-3929-A8DF-14499C86E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57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prescription&#10;&#10;AI-generated content may be incorrect.">
            <a:extLst>
              <a:ext uri="{FF2B5EF4-FFF2-40B4-BE49-F238E27FC236}">
                <a16:creationId xmlns:a16="http://schemas.microsoft.com/office/drawing/2014/main" id="{9EDEB121-F813-101A-A6B3-28D211BAB3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72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4" userDrawn="1">
          <p15:clr>
            <a:srgbClr val="FBAE40"/>
          </p15:clr>
        </p15:guide>
        <p15:guide id="2" pos="733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prescription&#10;&#10;AI-generated content may be incorrect.">
            <a:extLst>
              <a:ext uri="{FF2B5EF4-FFF2-40B4-BE49-F238E27FC236}">
                <a16:creationId xmlns:a16="http://schemas.microsoft.com/office/drawing/2014/main" id="{7DCCBC14-F37A-F553-3A32-DD0E3479F4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13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730DBC74-ECF7-99EA-84FC-F3A430A6A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51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4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317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F62F21C4-44BE-8780-87CB-42554CAAA7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87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4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85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B6AAC64D-44C2-C69F-1CFE-FAE760BF3E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0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6" userDrawn="1">
          <p15:clr>
            <a:srgbClr val="FBAE40"/>
          </p15:clr>
        </p15:guide>
        <p15:guide id="2" pos="7333" userDrawn="1">
          <p15:clr>
            <a:srgbClr val="FBAE40"/>
          </p15:clr>
        </p15:guide>
        <p15:guide id="3" orient="horz" pos="1512" userDrawn="1">
          <p15:clr>
            <a:srgbClr val="FBAE40"/>
          </p15:clr>
        </p15:guide>
        <p15:guide id="4" orient="horz" pos="312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application&#10;&#10;AI-generated content may be incorrect.">
            <a:extLst>
              <a:ext uri="{FF2B5EF4-FFF2-40B4-BE49-F238E27FC236}">
                <a16:creationId xmlns:a16="http://schemas.microsoft.com/office/drawing/2014/main" id="{119168E0-A70A-0A98-9BA7-AA2E93AC7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36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application&#10;&#10;AI-generated content may be incorrect.">
            <a:extLst>
              <a:ext uri="{FF2B5EF4-FFF2-40B4-BE49-F238E27FC236}">
                <a16:creationId xmlns:a16="http://schemas.microsoft.com/office/drawing/2014/main" id="{73B46D29-1761-879E-00FC-38D53104B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4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BBE210-56ED-E1E6-3AD9-BC7C85CB28A6}"/>
              </a:ext>
            </a:extLst>
          </p:cNvPr>
          <p:cNvSpPr txBox="1"/>
          <p:nvPr userDrawn="1"/>
        </p:nvSpPr>
        <p:spPr>
          <a:xfrm>
            <a:off x="594097" y="1272568"/>
            <a:ext cx="272327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1D5271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ESMO Non-Oncogene-Addicted Metastatic Non-Small-Cell Lung Cancer Living Guideline</a:t>
            </a:r>
          </a:p>
          <a:p>
            <a:pPr algn="r"/>
            <a:r>
              <a:rPr lang="en-US" sz="1000">
                <a:solidFill>
                  <a:srgbClr val="1D5271"/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V1.2 January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0D6E1-AA40-ED48-E3C0-F4680FEAAB74}"/>
              </a:ext>
            </a:extLst>
          </p:cNvPr>
          <p:cNvSpPr txBox="1"/>
          <p:nvPr userDrawn="1"/>
        </p:nvSpPr>
        <p:spPr>
          <a:xfrm>
            <a:off x="4049487" y="6520071"/>
            <a:ext cx="7689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ea typeface="Arial" charset="0"/>
                <a:cs typeface="Arial" charset="0"/>
              </a:rPr>
              <a:t>© 2025 ESMO. All rights reserved. https://esmo.org/living-guidelines/esmo-non-oncogene-addicted-metastatic-non-small-cell-lung-cancer-living-guideline</a:t>
            </a:r>
          </a:p>
        </p:txBody>
      </p:sp>
    </p:spTree>
    <p:extLst>
      <p:ext uri="{BB962C8B-B14F-4D97-AF65-F5344CB8AC3E}">
        <p14:creationId xmlns:p14="http://schemas.microsoft.com/office/powerpoint/2010/main" val="77782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medical information&#10;&#10;AI-generated content may be incorrect.">
            <a:extLst>
              <a:ext uri="{FF2B5EF4-FFF2-40B4-BE49-F238E27FC236}">
                <a16:creationId xmlns:a16="http://schemas.microsoft.com/office/drawing/2014/main" id="{E07E64BE-01F5-9C13-4F70-D71CEDE944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24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medical information&#10;&#10;AI-generated content may be incorrect.">
            <a:extLst>
              <a:ext uri="{FF2B5EF4-FFF2-40B4-BE49-F238E27FC236}">
                <a16:creationId xmlns:a16="http://schemas.microsoft.com/office/drawing/2014/main" id="{A2E16EBF-E807-32F2-211A-AAAA4A3EF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77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document&#10;&#10;AI-generated content may be incorrect.">
            <a:extLst>
              <a:ext uri="{FF2B5EF4-FFF2-40B4-BE49-F238E27FC236}">
                <a16:creationId xmlns:a16="http://schemas.microsoft.com/office/drawing/2014/main" id="{077082BB-C237-16EF-C2EC-8A43CCC09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1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document&#10;&#10;AI-generated content may be incorrect.">
            <a:extLst>
              <a:ext uri="{FF2B5EF4-FFF2-40B4-BE49-F238E27FC236}">
                <a16:creationId xmlns:a16="http://schemas.microsoft.com/office/drawing/2014/main" id="{2BC78AA1-1BFB-899A-8BAF-F9DCB3E73C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48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application&#10;&#10;AI-generated content may be incorrect.">
            <a:extLst>
              <a:ext uri="{FF2B5EF4-FFF2-40B4-BE49-F238E27FC236}">
                <a16:creationId xmlns:a16="http://schemas.microsoft.com/office/drawing/2014/main" id="{2996CDA8-239B-22A6-4D9C-E517FE4D0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77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AADE55BC-D67F-3FC6-5B30-31D5F48635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9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prescription&#10;&#10;AI-generated content may be incorrect.">
            <a:extLst>
              <a:ext uri="{FF2B5EF4-FFF2-40B4-BE49-F238E27FC236}">
                <a16:creationId xmlns:a16="http://schemas.microsoft.com/office/drawing/2014/main" id="{3F323390-6AA1-F6CA-226D-D236D6A0D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application&#10;&#10;AI-generated content may be incorrect.">
            <a:extLst>
              <a:ext uri="{FF2B5EF4-FFF2-40B4-BE49-F238E27FC236}">
                <a16:creationId xmlns:a16="http://schemas.microsoft.com/office/drawing/2014/main" id="{79714E4A-98EA-F98B-7141-8A2C90BDA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94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04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medical survey&#10;&#10;AI-generated content may be incorrect.">
            <a:extLst>
              <a:ext uri="{FF2B5EF4-FFF2-40B4-BE49-F238E27FC236}">
                <a16:creationId xmlns:a16="http://schemas.microsoft.com/office/drawing/2014/main" id="{4CF2FC27-F5EB-F8E2-807B-A4613CE18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1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medical document&#10;&#10;AI-generated content may be incorrect.">
            <a:extLst>
              <a:ext uri="{FF2B5EF4-FFF2-40B4-BE49-F238E27FC236}">
                <a16:creationId xmlns:a16="http://schemas.microsoft.com/office/drawing/2014/main" id="{05E0DFB5-060C-A5CC-31C5-E5B331072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10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medical information&#10;&#10;AI-generated content may be incorrect.">
            <a:extLst>
              <a:ext uri="{FF2B5EF4-FFF2-40B4-BE49-F238E27FC236}">
                <a16:creationId xmlns:a16="http://schemas.microsoft.com/office/drawing/2014/main" id="{3D250D5C-BED1-8696-B339-BA62A800F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2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733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ocument&#10;&#10;AI-generated content may be incorrect.">
            <a:extLst>
              <a:ext uri="{FF2B5EF4-FFF2-40B4-BE49-F238E27FC236}">
                <a16:creationId xmlns:a16="http://schemas.microsoft.com/office/drawing/2014/main" id="{7AC7CDCE-81F3-298A-C38F-61ABD1451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36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708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document&#10;&#10;AI-generated content may be incorrect.">
            <a:extLst>
              <a:ext uri="{FF2B5EF4-FFF2-40B4-BE49-F238E27FC236}">
                <a16:creationId xmlns:a16="http://schemas.microsoft.com/office/drawing/2014/main" id="{4F7D9CAD-A30E-C8C1-0A2B-FF31B39EA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45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73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edical report&#10;&#10;AI-generated content may be incorrect.">
            <a:extLst>
              <a:ext uri="{FF2B5EF4-FFF2-40B4-BE49-F238E27FC236}">
                <a16:creationId xmlns:a16="http://schemas.microsoft.com/office/drawing/2014/main" id="{0F63CC6D-9B5A-5C1E-2EDF-952155B645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12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FBAE40"/>
          </p15:clr>
        </p15:guide>
        <p15:guide id="2" pos="733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medical prescription&#10;&#10;AI-generated content may be incorrect.">
            <a:extLst>
              <a:ext uri="{FF2B5EF4-FFF2-40B4-BE49-F238E27FC236}">
                <a16:creationId xmlns:a16="http://schemas.microsoft.com/office/drawing/2014/main" id="{C7E2ECFC-986F-7E65-C7D5-A32318AF8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7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company's flowchart&#10;&#10;AI-generated content may be incorrect.">
            <a:extLst>
              <a:ext uri="{FF2B5EF4-FFF2-40B4-BE49-F238E27FC236}">
                <a16:creationId xmlns:a16="http://schemas.microsoft.com/office/drawing/2014/main" id="{7F875389-5DDC-8DFC-3B9A-F8034E4D29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68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1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company's flowchart&#10;&#10;AI-generated content may be incorrect.">
            <a:extLst>
              <a:ext uri="{FF2B5EF4-FFF2-40B4-BE49-F238E27FC236}">
                <a16:creationId xmlns:a16="http://schemas.microsoft.com/office/drawing/2014/main" id="{FF8E82B2-A73A-96A7-7D23-CA51872D9A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19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company's flowchart&#10;&#10;AI-generated content may be incorrect.">
            <a:extLst>
              <a:ext uri="{FF2B5EF4-FFF2-40B4-BE49-F238E27FC236}">
                <a16:creationId xmlns:a16="http://schemas.microsoft.com/office/drawing/2014/main" id="{D06C7B55-4076-6268-B4C0-FE9717558D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94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8436EF-7879-D6A5-981B-CF76C9288E03}"/>
              </a:ext>
            </a:extLst>
          </p:cNvPr>
          <p:cNvSpPr/>
          <p:nvPr userDrawn="1"/>
        </p:nvSpPr>
        <p:spPr>
          <a:xfrm>
            <a:off x="653143" y="605642"/>
            <a:ext cx="2624447" cy="9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B0B07E-3A2C-18D2-6F4F-F61D311E09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9005" r="73410" b="77142"/>
          <a:stretch/>
        </p:blipFill>
        <p:spPr>
          <a:xfrm>
            <a:off x="617513" y="498763"/>
            <a:ext cx="2612571" cy="95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4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42557B-3F5C-83BE-5119-85119966F228}"/>
              </a:ext>
            </a:extLst>
          </p:cNvPr>
          <p:cNvSpPr/>
          <p:nvPr userDrawn="1"/>
        </p:nvSpPr>
        <p:spPr>
          <a:xfrm>
            <a:off x="629392" y="510639"/>
            <a:ext cx="2612572" cy="724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9CAD7-22B4-C7D1-5C05-5A6345727999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8312" r="73409" b="82337"/>
          <a:stretch/>
        </p:blipFill>
        <p:spPr>
          <a:xfrm>
            <a:off x="653142" y="522514"/>
            <a:ext cx="2600696" cy="64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86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87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2F9FDD-54EC-66F0-FA2E-FB486ECFE897}"/>
              </a:ext>
            </a:extLst>
          </p:cNvPr>
          <p:cNvSpPr/>
          <p:nvPr userDrawn="1"/>
        </p:nvSpPr>
        <p:spPr>
          <a:xfrm>
            <a:off x="636373" y="562232"/>
            <a:ext cx="2607276" cy="654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C5C08-01D8-2F48-7826-A2D952380F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t="8018" r="73395" b="82523"/>
          <a:stretch/>
        </p:blipFill>
        <p:spPr>
          <a:xfrm>
            <a:off x="654902" y="506625"/>
            <a:ext cx="2594919" cy="64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2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3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63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37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644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4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110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474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098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711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604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097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05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134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618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289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08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376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717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42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919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695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687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05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767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162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644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528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896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71773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AB7B4110EB5440BE5370393EC3050F" ma:contentTypeVersion="18" ma:contentTypeDescription="Crée un document." ma:contentTypeScope="" ma:versionID="7e7bafcab15e394462835da15a546249">
  <xsd:schema xmlns:xsd="http://www.w3.org/2001/XMLSchema" xmlns:xs="http://www.w3.org/2001/XMLSchema" xmlns:p="http://schemas.microsoft.com/office/2006/metadata/properties" xmlns:ns2="4fd04a78-78d1-47a2-b92f-84ee2b95f608" xmlns:ns3="235ff43d-26a7-42ea-a8c4-18be9aacb69b" targetNamespace="http://schemas.microsoft.com/office/2006/metadata/properties" ma:root="true" ma:fieldsID="19e2012b16540ce9a98d563ab348d545" ns2:_="" ns3:_="">
    <xsd:import namespace="4fd04a78-78d1-47a2-b92f-84ee2b95f608"/>
    <xsd:import namespace="235ff43d-26a7-42ea-a8c4-18be9aacb6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04a78-78d1-47a2-b92f-84ee2b95f6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d8878626-82f3-48be-ba60-4576c689d0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5ff43d-26a7-42ea-a8c4-18be9aacb69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93a767d-f903-4650-9190-59bc6f85dd0d}" ma:internalName="TaxCatchAll" ma:showField="CatchAllData" ma:web="235ff43d-26a7-42ea-a8c4-18be9aacb6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d04a78-78d1-47a2-b92f-84ee2b95f608">
      <Terms xmlns="http://schemas.microsoft.com/office/infopath/2007/PartnerControls"/>
    </lcf76f155ced4ddcb4097134ff3c332f>
    <TaxCatchAll xmlns="235ff43d-26a7-42ea-a8c4-18be9aacb69b" xsi:nil="true"/>
    <SharedWithUsers xmlns="235ff43d-26a7-42ea-a8c4-18be9aacb69b">
      <UserInfo>
        <DisplayName>Claire BRAMLEY - ESMO</DisplayName>
        <AccountId>20</AccountId>
        <AccountType/>
      </UserInfo>
      <UserInfo>
        <DisplayName>Ioanna NTAI - ESMO</DisplayName>
        <AccountId>2981</AccountId>
        <AccountType/>
      </UserInfo>
      <UserInfo>
        <DisplayName>Francesco RHO - ESMO</DisplayName>
        <AccountId>27</AccountId>
        <AccountType/>
      </UserInfo>
      <UserInfo>
        <DisplayName>Valerie LAFOREST - ESMO</DisplayName>
        <AccountId>30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854827E-572A-4428-BDC9-D7CB936DBF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216002-C7BC-4419-8659-04F82F5495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d04a78-78d1-47a2-b92f-84ee2b95f608"/>
    <ds:schemaRef ds:uri="235ff43d-26a7-42ea-a8c4-18be9aacb6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986953-F586-4257-8CDD-FD9FF7BDDD12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4fd04a78-78d1-47a2-b92f-84ee2b95f608"/>
    <ds:schemaRef ds:uri="235ff43d-26a7-42ea-a8c4-18be9aacb69b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25</Words>
  <Application>Microsoft Macintosh PowerPoint</Application>
  <PresentationFormat>Widescreen</PresentationFormat>
  <Paragraphs>25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Narrow</vt:lpstr>
      <vt:lpstr>Calibri</vt:lpstr>
      <vt:lpstr>Custom Design</vt:lpstr>
      <vt:lpstr>3_Custom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RHO - ESMO</dc:creator>
  <cp:lastModifiedBy>Emily Bown</cp:lastModifiedBy>
  <cp:revision>54</cp:revision>
  <dcterms:created xsi:type="dcterms:W3CDTF">2024-05-27T12:42:41Z</dcterms:created>
  <dcterms:modified xsi:type="dcterms:W3CDTF">2025-03-13T12:08:22Z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0x010100FDAB7B4110EB5440BE5370393EC3050F</vt:lpwstr>
  </property>
  <property fmtid="{D5CDD505-2E9C-101B-9397-08002B2CF9AE}" pid="3" name="MediaServiceImageTags">
    <vt:lpwstr/>
  </property>
</Properties>
</file>