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0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2FC"/>
    <a:srgbClr val="A665D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7B8244-B869-4D2D-BCF6-51C42CF6907B}" v="30" dt="2021-07-02T15:33:23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43" autoAdjust="0"/>
  </p:normalViewPr>
  <p:slideViewPr>
    <p:cSldViewPr snapToGrid="0" snapToObjects="1">
      <p:cViewPr varScale="1">
        <p:scale>
          <a:sx n="81" d="100"/>
          <a:sy n="81" d="100"/>
        </p:scale>
        <p:origin x="754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courses@esmo.org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necklace&#10;&#10;Description automatically generated">
            <a:extLst>
              <a:ext uri="{FF2B5EF4-FFF2-40B4-BE49-F238E27FC236}">
                <a16:creationId xmlns:a16="http://schemas.microsoft.com/office/drawing/2014/main" id="{E3FCA519-BC08-4D50-AB70-78DC946E8C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5" y="0"/>
            <a:ext cx="12190195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AF84569-5447-4495-BD72-C661750F5165}"/>
              </a:ext>
            </a:extLst>
          </p:cNvPr>
          <p:cNvSpPr/>
          <p:nvPr userDrawn="1"/>
        </p:nvSpPr>
        <p:spPr>
          <a:xfrm>
            <a:off x="-1" y="2646"/>
            <a:ext cx="12190195" cy="105164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noFill/>
              <a:effectLst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427DD8-9650-47D9-ACD6-542E0CECE9D2}"/>
              </a:ext>
            </a:extLst>
          </p:cNvPr>
          <p:cNvSpPr txBox="1"/>
          <p:nvPr userDrawn="1"/>
        </p:nvSpPr>
        <p:spPr>
          <a:xfrm>
            <a:off x="205230" y="296179"/>
            <a:ext cx="8977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A665D8"/>
                </a:solidFill>
                <a:latin typeface="Arial Narrow" panose="020B0606020202030204" pitchFamily="34" charset="0"/>
                <a:cs typeface="Arial"/>
              </a:rPr>
              <a:t>ESMO PRECEPTORSHIP PROGRAMME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9238F4-67A5-4099-A93B-B526794BD4B6}"/>
              </a:ext>
            </a:extLst>
          </p:cNvPr>
          <p:cNvSpPr/>
          <p:nvPr userDrawn="1"/>
        </p:nvSpPr>
        <p:spPr>
          <a:xfrm>
            <a:off x="-7" y="2252096"/>
            <a:ext cx="12192007" cy="287713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B37F62A-7C30-470F-9732-1A58529B9E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5" y="3571604"/>
            <a:ext cx="12192000" cy="155762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000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CH" dirty="0"/>
              <a:t>Title of the case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922B1D6-E5F7-42F7-86D1-985CA7AA7D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5" y="2262011"/>
            <a:ext cx="12191999" cy="130959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  <a:latin typeface="Arial Narrow" panose="020B0606020202030204" pitchFamily="34" charset="0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/>
              <a:t>Name of presenter and affiliation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1272D4-1254-4673-8A23-86BD1C381E32}"/>
              </a:ext>
            </a:extLst>
          </p:cNvPr>
          <p:cNvSpPr/>
          <p:nvPr userDrawn="1"/>
        </p:nvSpPr>
        <p:spPr>
          <a:xfrm>
            <a:off x="0" y="6277658"/>
            <a:ext cx="12190194" cy="5902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H" sz="18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F3DD67-D2AF-4F82-A881-18ABD14509C4}"/>
              </a:ext>
            </a:extLst>
          </p:cNvPr>
          <p:cNvSpPr txBox="1"/>
          <p:nvPr userDrawn="1"/>
        </p:nvSpPr>
        <p:spPr>
          <a:xfrm>
            <a:off x="10898623" y="6387516"/>
            <a:ext cx="1229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0" dirty="0">
                <a:solidFill>
                  <a:srgbClr val="A665D8"/>
                </a:solidFill>
                <a:latin typeface="Arial Narrow" panose="020B0606020202030204" pitchFamily="34" charset="0"/>
                <a:cs typeface="Arial"/>
              </a:rPr>
              <a:t>esmo.org</a:t>
            </a:r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7B8533-CF14-4809-B11D-594EA7310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251" y="6451384"/>
            <a:ext cx="938341" cy="2439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A194DD-555E-4B5C-A58D-959230806ABE}"/>
              </a:ext>
            </a:extLst>
          </p:cNvPr>
          <p:cNvSpPr txBox="1"/>
          <p:nvPr userDrawn="1"/>
        </p:nvSpPr>
        <p:spPr>
          <a:xfrm>
            <a:off x="203424" y="673977"/>
            <a:ext cx="8123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Arial Narrow" panose="020B0606020202030204" pitchFamily="34" charset="0"/>
              </a:rPr>
              <a:t>Tumor Type - Date</a:t>
            </a:r>
            <a:endParaRPr lang="en-CH" sz="14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47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DISCLOSURE OF INTEREST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B1AC-4B7A-024B-A5C1-D8336CF73B2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1C99-E4E9-D340-81B5-333F21F2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8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62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B1AC-4B7A-024B-A5C1-D8336CF73B2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1C99-E4E9-D340-81B5-333F21F2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2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necklace&#10;&#10;Description automatically generated">
            <a:extLst>
              <a:ext uri="{FF2B5EF4-FFF2-40B4-BE49-F238E27FC236}">
                <a16:creationId xmlns:a16="http://schemas.microsoft.com/office/drawing/2014/main" id="{E3FCA519-BC08-4D50-AB70-78DC946E8C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5" y="0"/>
            <a:ext cx="12190195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AF84569-5447-4495-BD72-C661750F5165}"/>
              </a:ext>
            </a:extLst>
          </p:cNvPr>
          <p:cNvSpPr/>
          <p:nvPr userDrawn="1"/>
        </p:nvSpPr>
        <p:spPr>
          <a:xfrm>
            <a:off x="-1" y="2646"/>
            <a:ext cx="12192001" cy="105164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noFill/>
              <a:effectLst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427DD8-9650-47D9-ACD6-542E0CECE9D2}"/>
              </a:ext>
            </a:extLst>
          </p:cNvPr>
          <p:cNvSpPr txBox="1"/>
          <p:nvPr userDrawn="1"/>
        </p:nvSpPr>
        <p:spPr>
          <a:xfrm>
            <a:off x="205230" y="296179"/>
            <a:ext cx="8977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A665D8"/>
                </a:solidFill>
                <a:latin typeface="Arial Narrow" panose="020B0606020202030204" pitchFamily="34" charset="0"/>
                <a:cs typeface="Arial"/>
              </a:rPr>
              <a:t>ESMO PRECEPTORSHIP PROGRAMME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1272D4-1254-4673-8A23-86BD1C381E32}"/>
              </a:ext>
            </a:extLst>
          </p:cNvPr>
          <p:cNvSpPr/>
          <p:nvPr userDrawn="1"/>
        </p:nvSpPr>
        <p:spPr>
          <a:xfrm>
            <a:off x="-7" y="6277658"/>
            <a:ext cx="12190196" cy="5902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H" sz="18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F3DD67-D2AF-4F82-A881-18ABD14509C4}"/>
              </a:ext>
            </a:extLst>
          </p:cNvPr>
          <p:cNvSpPr txBox="1"/>
          <p:nvPr userDrawn="1"/>
        </p:nvSpPr>
        <p:spPr>
          <a:xfrm>
            <a:off x="10898623" y="6387516"/>
            <a:ext cx="1229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0" dirty="0">
                <a:solidFill>
                  <a:srgbClr val="A665D8"/>
                </a:solidFill>
                <a:latin typeface="Arial Narrow" panose="020B0606020202030204" pitchFamily="34" charset="0"/>
                <a:cs typeface="Arial"/>
              </a:rPr>
              <a:t>esmo.org</a:t>
            </a:r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7B8533-CF14-4809-B11D-594EA7310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251" y="6451384"/>
            <a:ext cx="938341" cy="24390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1734480-BF52-4C57-B750-46F7146C757C}"/>
              </a:ext>
            </a:extLst>
          </p:cNvPr>
          <p:cNvSpPr/>
          <p:nvPr userDrawn="1"/>
        </p:nvSpPr>
        <p:spPr>
          <a:xfrm>
            <a:off x="-7" y="2252096"/>
            <a:ext cx="12190195" cy="138645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TextBox 7">
            <a:extLst>
              <a:ext uri="{FF2B5EF4-FFF2-40B4-BE49-F238E27FC236}">
                <a16:creationId xmlns:a16="http://schemas.microsoft.com/office/drawing/2014/main" id="{60F93C06-3A39-49E2-A555-7DCF0321B1F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1292" y="2270379"/>
            <a:ext cx="5114407" cy="1323439"/>
          </a:xfrm>
          <a:prstGeom prst="rect">
            <a:avLst/>
          </a:prstGeom>
          <a:solidFill>
            <a:srgbClr val="F8F2FC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endParaRPr lang="en-US" altLang="en-US" sz="2000" kern="1200" baseline="30000" dirty="0">
              <a:solidFill>
                <a:schemeClr val="tx1"/>
              </a:solidFill>
              <a:latin typeface="Arial Narrow" pitchFamily="34" charset="0"/>
              <a:ea typeface="MS PGothic" pitchFamily="34" charset="-128"/>
              <a:cs typeface="+mn-cs"/>
            </a:endParaRPr>
          </a:p>
          <a:p>
            <a:pPr eaLnBrk="1" hangingPunct="1">
              <a:defRPr/>
            </a:pPr>
            <a:r>
              <a:rPr lang="en-GB" altLang="en-US" sz="2000" b="1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ESMO Education Department </a:t>
            </a:r>
            <a:endParaRPr lang="en-CH" altLang="en-US" sz="2000" b="1" kern="1200" baseline="30000" dirty="0">
              <a:solidFill>
                <a:schemeClr val="tx1"/>
              </a:solidFill>
              <a:latin typeface="Arial Narrow" pitchFamily="34" charset="0"/>
              <a:ea typeface="MS PGothic" pitchFamily="34" charset="-128"/>
              <a:cs typeface="+mn-cs"/>
            </a:endParaRPr>
          </a:p>
          <a:p>
            <a:pPr eaLnBrk="1" hangingPunct="1">
              <a:defRPr/>
            </a:pPr>
            <a:r>
              <a:rPr lang="en-GB" altLang="en-US" sz="2000" b="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c/o</a:t>
            </a:r>
            <a:r>
              <a:rPr lang="en-CH" altLang="en-US" sz="2000" b="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 </a:t>
            </a:r>
            <a:r>
              <a:rPr lang="en-GB" altLang="en-US" sz="2000" b="1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European Society for Medical Oncology (ESMO)</a:t>
            </a:r>
          </a:p>
          <a:p>
            <a:pPr eaLnBrk="1" hangingPunct="1">
              <a:defRPr/>
            </a:pPr>
            <a:r>
              <a:rPr lang="en-US" altLang="en-US" sz="20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Via Ginevra 4, CH-6900 Lugano</a:t>
            </a:r>
            <a:br>
              <a:rPr lang="en-US" altLang="en-US" sz="20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</a:br>
            <a:r>
              <a:rPr lang="en-US" altLang="en-US" sz="20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T. +41 (0)91 973 19 00</a:t>
            </a:r>
            <a:br>
              <a:rPr lang="en-US" altLang="en-US" sz="20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</a:br>
            <a:r>
              <a:rPr lang="en-US" altLang="en-US" sz="20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  <a:hlinkClick r:id="rId4"/>
              </a:rPr>
              <a:t>courses@esmo.org</a:t>
            </a:r>
            <a:r>
              <a:rPr lang="en-CH" altLang="en-US" sz="20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 </a:t>
            </a:r>
            <a:endParaRPr lang="en-US" altLang="en-US" sz="2000" kern="1200" baseline="30000" dirty="0">
              <a:solidFill>
                <a:schemeClr val="tx1"/>
              </a:solidFill>
              <a:latin typeface="Arial Narrow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32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B1AC-4B7A-024B-A5C1-D8336CF73B2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21C99-E4E9-D340-81B5-333F21F26CA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256940-DA58-4E2B-9484-381C84FCC557}"/>
              </a:ext>
            </a:extLst>
          </p:cNvPr>
          <p:cNvSpPr txBox="1"/>
          <p:nvPr userDrawn="1"/>
        </p:nvSpPr>
        <p:spPr>
          <a:xfrm>
            <a:off x="471930" y="6255654"/>
            <a:ext cx="8977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A665D8"/>
                </a:solidFill>
                <a:latin typeface="Arial Narrow" panose="020B0606020202030204" pitchFamily="34" charset="0"/>
                <a:cs typeface="Arial"/>
              </a:rPr>
              <a:t>ESMO PRECEPTORSHIP PROGRAMME</a:t>
            </a:r>
          </a:p>
        </p:txBody>
      </p:sp>
    </p:spTree>
    <p:extLst>
      <p:ext uri="{BB962C8B-B14F-4D97-AF65-F5344CB8AC3E}">
        <p14:creationId xmlns:p14="http://schemas.microsoft.com/office/powerpoint/2010/main" val="21151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4" r:id="rId2"/>
    <p:sldLayoutId id="2147483650" r:id="rId3"/>
    <p:sldLayoutId id="2147483655" r:id="rId4"/>
    <p:sldLayoutId id="2147483660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A665D8"/>
        </a:buClr>
        <a:buSzPct val="75000"/>
        <a:buFont typeface="Wingdings" charset="2"/>
        <a:buChar char="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A665D8"/>
        </a:buClr>
        <a:buFont typeface="Arial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A665D8"/>
        </a:buClr>
        <a:buFont typeface="Arial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A665D8"/>
        </a:buClr>
        <a:buFont typeface="Arial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A665D8"/>
        </a:buClr>
        <a:buFont typeface="Arial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804E8-3E18-41FC-9163-62C758CE9D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B4DDE-FD6D-4DBD-8D89-02453A315A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4054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F4CF-124E-4282-BEA7-51DBF6A2F1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dirty="0"/>
              <a:t>DISCLOSURE OF INTEREST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21872-2041-4B39-8185-6A8FBAFF9AE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71877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894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4904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cases presentation for formst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337F1A51E09F42B50D73DA298EBE21" ma:contentTypeVersion="13" ma:contentTypeDescription="Create a new document." ma:contentTypeScope="" ma:versionID="85441249c0ec6f67fe74bafa83a185dc">
  <xsd:schema xmlns:xsd="http://www.w3.org/2001/XMLSchema" xmlns:xs="http://www.w3.org/2001/XMLSchema" xmlns:p="http://schemas.microsoft.com/office/2006/metadata/properties" xmlns:ns2="da04555f-2ad8-48de-97f2-7338c52b51fc" xmlns:ns3="235ff43d-26a7-42ea-a8c4-18be9aacb69b" targetNamespace="http://schemas.microsoft.com/office/2006/metadata/properties" ma:root="true" ma:fieldsID="285506b3a112a5dab325b021a6dac0fe" ns2:_="" ns3:_="">
    <xsd:import namespace="da04555f-2ad8-48de-97f2-7338c52b51fc"/>
    <xsd:import namespace="235ff43d-26a7-42ea-a8c4-18be9aacb6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4555f-2ad8-48de-97f2-7338c52b51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ff43d-26a7-42ea-a8c4-18be9aacb69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159416-86C0-41BD-AF90-B574D0A4C1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E63F9C-9646-47FB-A384-7107FDAA350D}">
  <ds:schemaRefs>
    <ds:schemaRef ds:uri="e594d087-ff2a-4f38-b271-116aaaee5c3e"/>
    <ds:schemaRef ds:uri="bbaa1f26-0ad6-44ce-939c-e2495ef1dad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F67CB6A-40BC-49AF-8D73-0684810E4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04555f-2ad8-48de-97f2-7338c52b51fc"/>
    <ds:schemaRef ds:uri="235ff43d-26a7-42ea-a8c4-18be9aacb6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ESMO-GENERAL Preceptorship-template 4-3</Template>
  <TotalTime>302</TotalTime>
  <Words>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 cases presentation for formstack</vt:lpstr>
      <vt:lpstr>PowerPoint Presentation</vt:lpstr>
      <vt:lpstr>DISCLOSURE OF INTEREST</vt:lpstr>
      <vt:lpstr>PowerPoint Presentation</vt:lpstr>
      <vt:lpstr>PowerPoint Presentation</vt:lpstr>
    </vt:vector>
  </TitlesOfParts>
  <Company>ESMO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MAINO - ESMO</dc:creator>
  <cp:lastModifiedBy>Anna Rita DERIU - ESMO</cp:lastModifiedBy>
  <cp:revision>3</cp:revision>
  <dcterms:created xsi:type="dcterms:W3CDTF">2020-04-22T10:31:29Z</dcterms:created>
  <dcterms:modified xsi:type="dcterms:W3CDTF">2021-07-06T07:23:31Z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0x010100A8337F1A51E09F42B50D73DA298EBE21</vt:lpwstr>
  </property>
  <property fmtid="{D5CDD505-2E9C-101B-9397-08002B2CF9AE}" pid="3" name="Order">
    <vt:r8>9760400</vt:r8>
  </property>
  <property fmtid="{D5CDD505-2E9C-101B-9397-08002B2CF9AE}" pid="4" name="_dlc_DocIdItemGuid">
    <vt:lpwstr>a2b37871-3feb-4d99-bb1b-48b62f5855f5</vt:lpwstr>
  </property>
</Properties>
</file>