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60" r:id="rId7"/>
    <p:sldId id="261" r:id="rId8"/>
    <p:sldId id="259" r:id="rId9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47" userDrawn="1">
          <p15:clr>
            <a:srgbClr val="A4A3A4"/>
          </p15:clr>
        </p15:guide>
        <p15:guide id="2" pos="285" userDrawn="1">
          <p15:clr>
            <a:srgbClr val="A4A3A4"/>
          </p15:clr>
        </p15:guide>
        <p15:guide id="3" pos="158" userDrawn="1">
          <p15:clr>
            <a:srgbClr val="A4A3A4"/>
          </p15:clr>
        </p15:guide>
        <p15:guide id="4" pos="5475" userDrawn="1">
          <p15:clr>
            <a:srgbClr val="A4A3A4"/>
          </p15:clr>
        </p15:guide>
        <p15:guide id="5" pos="2880" userDrawn="1">
          <p15:clr>
            <a:srgbClr val="A4A3A4"/>
          </p15:clr>
        </p15:guide>
        <p15:guide id="6" orient="horz" pos="1329" userDrawn="1">
          <p15:clr>
            <a:srgbClr val="A4A3A4"/>
          </p15:clr>
        </p15:guide>
        <p15:guide id="7" orient="horz" pos="3707">
          <p15:clr>
            <a:srgbClr val="A4A3A4"/>
          </p15:clr>
        </p15:guide>
        <p15:guide id="8" orient="horz" pos="7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EA0"/>
    <a:srgbClr val="026493"/>
    <a:srgbClr val="00646E"/>
    <a:srgbClr val="8795A0"/>
    <a:srgbClr val="56639D"/>
    <a:srgbClr val="525986"/>
    <a:srgbClr val="729D8D"/>
    <a:srgbClr val="4F8A99"/>
    <a:srgbClr val="4E9985"/>
    <a:srgbClr val="8EA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A458CFF-82AF-DF57-2183-4CD8679D087F}" v="27" dt="2020-01-21T13:42:57.359"/>
  </p1510:revLst>
</p1510:revInfo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43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222" y="126"/>
      </p:cViewPr>
      <p:guideLst>
        <p:guide orient="horz" pos="4247"/>
        <p:guide pos="285"/>
        <p:guide pos="158"/>
        <p:guide pos="5475"/>
        <p:guide pos="2880"/>
        <p:guide orient="horz" pos="1329"/>
        <p:guide orient="horz" pos="3707"/>
        <p:guide orient="horz" pos="789"/>
      </p:guideLst>
    </p:cSldViewPr>
  </p:slideViewPr>
  <p:outlineViewPr>
    <p:cViewPr>
      <p:scale>
        <a:sx n="33" d="100"/>
        <a:sy n="33" d="100"/>
      </p:scale>
      <p:origin x="0" y="-27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iana BETTI - ESMO" userId="S::daiana.betti@esmo.org::378896f3-2f46-4d43-b352-c06e120c4d31" providerId="AD" clId="Web-{6A458CFF-82AF-DF57-2183-4CD8679D087F}"/>
    <pc:docChg chg="addSld modSld">
      <pc:chgData name="Daiana BETTI - ESMO" userId="S::daiana.betti@esmo.org::378896f3-2f46-4d43-b352-c06e120c4d31" providerId="AD" clId="Web-{6A458CFF-82AF-DF57-2183-4CD8679D087F}" dt="2020-01-21T13:42:53.406" v="24" actId="20577"/>
      <pc:docMkLst>
        <pc:docMk/>
      </pc:docMkLst>
      <pc:sldChg chg="mod modShow">
        <pc:chgData name="Daiana BETTI - ESMO" userId="S::daiana.betti@esmo.org::378896f3-2f46-4d43-b352-c06e120c4d31" providerId="AD" clId="Web-{6A458CFF-82AF-DF57-2183-4CD8679D087F}" dt="2020-01-21T13:42:36.593" v="1"/>
        <pc:sldMkLst>
          <pc:docMk/>
          <pc:sldMk cId="3265644906" sldId="257"/>
        </pc:sldMkLst>
      </pc:sldChg>
      <pc:sldChg chg="modSp mod modShow">
        <pc:chgData name="Daiana BETTI - ESMO" userId="S::daiana.betti@esmo.org::378896f3-2f46-4d43-b352-c06e120c4d31" providerId="AD" clId="Web-{6A458CFF-82AF-DF57-2183-4CD8679D087F}" dt="2020-01-21T13:42:42.421" v="3" actId="20577"/>
        <pc:sldMkLst>
          <pc:docMk/>
          <pc:sldMk cId="1720991944" sldId="260"/>
        </pc:sldMkLst>
        <pc:spChg chg="mod">
          <ac:chgData name="Daiana BETTI - ESMO" userId="S::daiana.betti@esmo.org::378896f3-2f46-4d43-b352-c06e120c4d31" providerId="AD" clId="Web-{6A458CFF-82AF-DF57-2183-4CD8679D087F}" dt="2020-01-21T13:42:42.421" v="3" actId="20577"/>
          <ac:spMkLst>
            <pc:docMk/>
            <pc:sldMk cId="1720991944" sldId="260"/>
            <ac:spMk id="2" creationId="{00000000-0000-0000-0000-000000000000}"/>
          </ac:spMkLst>
        </pc:spChg>
      </pc:sldChg>
      <pc:sldChg chg="modSp add replId">
        <pc:chgData name="Daiana BETTI - ESMO" userId="S::daiana.betti@esmo.org::378896f3-2f46-4d43-b352-c06e120c4d31" providerId="AD" clId="Web-{6A458CFF-82AF-DF57-2183-4CD8679D087F}" dt="2020-01-21T13:42:53.406" v="24" actId="20577"/>
        <pc:sldMkLst>
          <pc:docMk/>
          <pc:sldMk cId="4171958299" sldId="261"/>
        </pc:sldMkLst>
        <pc:spChg chg="mod">
          <ac:chgData name="Daiana BETTI - ESMO" userId="S::daiana.betti@esmo.org::378896f3-2f46-4d43-b352-c06e120c4d31" providerId="AD" clId="Web-{6A458CFF-82AF-DF57-2183-4CD8679D087F}" dt="2020-01-21T13:42:53.406" v="24" actId="20577"/>
          <ac:spMkLst>
            <pc:docMk/>
            <pc:sldMk cId="4171958299" sldId="26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348F6101-F865-434C-8E03-1C010E47B5D0}" type="datetimeFigureOut">
              <a:rPr lang="en-US" altLang="en-US"/>
              <a:pPr>
                <a:defRPr/>
              </a:pPr>
              <a:t>2/5/2020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9BDE4E75-88DF-4ADF-8177-C8A4B91AE9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8764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A7F01B5-F894-4428-8AAB-2DD80EE09C1C}" type="datetimeFigureOut">
              <a:rPr lang="en-GB"/>
              <a:pPr>
                <a:defRPr/>
              </a:pPr>
              <a:t>05/02/2020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53C4279-0E90-45C7-936D-21AD682423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8437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Pre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604" y="1609200"/>
            <a:ext cx="4982739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3200"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604" y="2527609"/>
            <a:ext cx="4982739" cy="450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79606" y="3434400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79606" y="3670726"/>
            <a:ext cx="4425177" cy="230400"/>
          </a:xfrm>
        </p:spPr>
        <p:txBody>
          <a:bodyPr tIns="46800"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679606" y="4474543"/>
            <a:ext cx="3984758" cy="230833"/>
          </a:xfrm>
        </p:spPr>
        <p:txBody>
          <a:bodyPr bIns="234000">
            <a:noAutofit/>
          </a:bodyPr>
          <a:lstStyle>
            <a:lvl1pPr marL="0" indent="0">
              <a:buFontTx/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5165494" y="418616"/>
            <a:ext cx="352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400" b="1" dirty="0">
                <a:solidFill>
                  <a:srgbClr val="4F8EA0"/>
                </a:solidFill>
                <a:latin typeface="+mj-lt"/>
              </a:rPr>
              <a:t>EUROPEAN</a:t>
            </a:r>
            <a:r>
              <a:rPr lang="fr-CH" sz="1400" b="1" baseline="0" dirty="0">
                <a:solidFill>
                  <a:srgbClr val="4F8EA0"/>
                </a:solidFill>
                <a:latin typeface="+mj-lt"/>
              </a:rPr>
              <a:t> LUNG CANCER CONGRESS 2020</a:t>
            </a:r>
            <a:endParaRPr lang="fr-CH" sz="1400" b="1" dirty="0">
              <a:solidFill>
                <a:srgbClr val="4F8EA0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7028161" y="4392000"/>
            <a:ext cx="16587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1600" i="0" u="none" strike="noStrike" kern="1200" baseline="0" dirty="0">
                <a:latin typeface="Arial Narrow"/>
                <a:ea typeface="+mn-ea"/>
                <a:cs typeface="Arial Narrow"/>
              </a:rPr>
              <a:t>elcc2020</a:t>
            </a:r>
            <a:r>
              <a:rPr lang="en-US" sz="1600" i="0" u="none" strike="noStrike" kern="1200" baseline="0" dirty="0">
                <a:latin typeface="Arial Narrow"/>
                <a:ea typeface="+mn-ea"/>
                <a:cs typeface="Arial Narrow"/>
              </a:rPr>
              <a:t>.org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603" y="418615"/>
            <a:ext cx="1077087" cy="494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699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Chap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685800" y="1609200"/>
            <a:ext cx="4982737" cy="9144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b="1" i="0" cap="all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685801" y="2527609"/>
            <a:ext cx="4982737" cy="504000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 Narrow"/>
                <a:cs typeface="Arial Narrow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19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000" y="41409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3015156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88FA-F864-4521-9DFD-AF03C9BFF3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6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37681" y="1584722"/>
            <a:ext cx="3413637" cy="301022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079509" y="1585042"/>
            <a:ext cx="4528800" cy="3009900"/>
          </a:xfrm>
        </p:spPr>
        <p:txBody>
          <a:bodyPr>
            <a:noAutofit/>
          </a:bodyPr>
          <a:lstStyle>
            <a:lvl1pPr marL="0" indent="0">
              <a:buNone/>
              <a:defRPr sz="1600"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855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855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81B8E-DB90-4156-9998-67EBCA269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261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/>
          </p:nvPr>
        </p:nvSpPr>
        <p:spPr>
          <a:xfrm>
            <a:off x="540000" y="3099109"/>
            <a:ext cx="8056800" cy="1495513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marR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000000"/>
              </a:buClr>
              <a:buSzPct val="35000"/>
              <a:buFont typeface="Wingdings" charset="2"/>
              <a:buNone/>
              <a:tabLst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540000" y="1584722"/>
            <a:ext cx="8056800" cy="1421461"/>
          </a:xfrm>
        </p:spPr>
        <p:txBody>
          <a:bodyPr>
            <a:no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3CF81-11EA-405E-A3EC-9D48E6C9B0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703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05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7556938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540000" y="810001"/>
            <a:ext cx="7556938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83D96-D520-43E8-9FE3-99F474E31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8467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692A5-A8C0-47CD-A2C0-7DF226E98A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831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40000" y="1584722"/>
            <a:ext cx="8236800" cy="3010220"/>
          </a:xfrm>
        </p:spPr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40000" y="413100"/>
            <a:ext cx="5254702" cy="415499"/>
          </a:xfrm>
        </p:spPr>
        <p:txBody>
          <a:bodyPr anchor="b">
            <a:noAutofit/>
          </a:bodyPr>
          <a:lstStyle>
            <a:lvl1pPr>
              <a:defRPr sz="2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540000" y="810001"/>
            <a:ext cx="5254702" cy="366596"/>
          </a:xfrm>
        </p:spPr>
        <p:txBody>
          <a:bodyPr>
            <a:no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A7CD0-78D0-42EA-ADB5-8E9333008C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35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685801" y="2769395"/>
            <a:ext cx="323087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GB" altLang="en-US" sz="1800" b="1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European Society for Medical Oncology (ESMO)</a:t>
            </a:r>
          </a:p>
          <a:p>
            <a:pPr eaLnBrk="1" hangingPunct="1">
              <a:defRPr/>
            </a:pPr>
            <a: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Via Ginevra 4, CH-6900 Lugano</a:t>
            </a:r>
            <a:b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T. +41 (0)91 973 19 00</a:t>
            </a:r>
            <a:b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F. +41 (0)91 973 19 02</a:t>
            </a:r>
            <a:b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</a:br>
            <a: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esmo.org</a:t>
            </a:r>
          </a:p>
          <a:p>
            <a:pPr eaLnBrk="1" hangingPunct="1">
              <a:defRPr/>
            </a:pPr>
            <a:r>
              <a:rPr lang="en-US" altLang="en-US" sz="1800" kern="1200" baseline="30000" dirty="0">
                <a:solidFill>
                  <a:schemeClr val="tx1"/>
                </a:solidFill>
                <a:latin typeface="Arial Narrow" pitchFamily="34" charset="0"/>
                <a:ea typeface="MS PGothic" pitchFamily="34" charset="-128"/>
                <a:cs typeface="+mn-cs"/>
              </a:rPr>
              <a:t>esmo@esmo.org</a:t>
            </a:r>
          </a:p>
          <a:p>
            <a:pPr eaLnBrk="1" hangingPunct="1">
              <a:defRPr/>
            </a:pPr>
            <a:endParaRPr lang="en-US" altLang="en-US" sz="1800" baseline="300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5" name="Text Placeholder 18"/>
          <p:cNvSpPr>
            <a:spLocks noGrp="1"/>
          </p:cNvSpPr>
          <p:nvPr>
            <p:ph type="body" sz="quarter" idx="10"/>
          </p:nvPr>
        </p:nvSpPr>
        <p:spPr>
          <a:xfrm>
            <a:off x="685800" y="1700040"/>
            <a:ext cx="5193371" cy="223138"/>
          </a:xfrm>
        </p:spPr>
        <p:txBody>
          <a:bodyPr tIns="140400" anchor="ctr">
            <a:noAutofit/>
          </a:bodyPr>
          <a:lstStyle>
            <a:lvl1pPr marL="0" indent="0" rtl="0">
              <a:buFontTx/>
              <a:buNone/>
              <a:defRPr lang="en-US" sz="1700" b="1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685800" y="1998365"/>
            <a:ext cx="5193370" cy="202856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8"/>
          <p:cNvSpPr>
            <a:spLocks noGrp="1"/>
          </p:cNvSpPr>
          <p:nvPr>
            <p:ph type="body" sz="quarter" idx="12" hasCustomPrompt="1"/>
          </p:nvPr>
        </p:nvSpPr>
        <p:spPr>
          <a:xfrm>
            <a:off x="685800" y="2203200"/>
            <a:ext cx="5193370" cy="223200"/>
          </a:xfrm>
        </p:spPr>
        <p:txBody>
          <a:bodyPr tIns="93600" bIns="0" anchor="ctr">
            <a:noAutofit/>
          </a:bodyPr>
          <a:lstStyle>
            <a:lvl1pPr marL="0" indent="0" rtl="0">
              <a:buFontTx/>
              <a:buNone/>
              <a:defRPr lang="en-US" sz="1700" b="0" i="0" u="none" strike="noStrike" baseline="30000"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fr-CH" dirty="0"/>
              <a:t>Click to edit Master text style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9FB4C-FCC4-423E-B433-D9FA2CAED6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966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0000" y="205979"/>
            <a:ext cx="80568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0855" y="1200151"/>
            <a:ext cx="805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6000" y="4779078"/>
            <a:ext cx="715352" cy="18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000000"/>
                </a:solidFill>
                <a:latin typeface="Arial Narrow" panose="020B0606020202030204" pitchFamily="34" charset="0"/>
                <a:ea typeface="MS PGothic" panose="020B0600070205080204" pitchFamily="34" charset="-128"/>
              </a:defRPr>
            </a:lvl1pPr>
          </a:lstStyle>
          <a:p>
            <a:pPr>
              <a:defRPr/>
            </a:pPr>
            <a:fld id="{5E7506D9-11D1-4EDF-8D7F-95F25EAFBD3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818311" y="4732884"/>
            <a:ext cx="48885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CH" sz="1200" b="1" kern="1200" dirty="0">
                <a:solidFill>
                  <a:srgbClr val="4F8E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EUROPEAN</a:t>
            </a:r>
            <a:r>
              <a:rPr lang="fr-CH" sz="1200" b="1" kern="1200" baseline="0" dirty="0">
                <a:solidFill>
                  <a:srgbClr val="4F8EA0"/>
                </a:solidFill>
                <a:latin typeface="Calibri" panose="020F0502020204030204" pitchFamily="34" charset="0"/>
                <a:ea typeface="MS PGothic" panose="020B0600070205080204" pitchFamily="34" charset="-128"/>
                <a:cs typeface="+mn-cs"/>
              </a:rPr>
              <a:t> LUNG CANCER CONGRESS 2020</a:t>
            </a:r>
            <a:endParaRPr lang="fr-CH" sz="1200" b="1" kern="1200" dirty="0">
              <a:solidFill>
                <a:srgbClr val="4F8EA0"/>
              </a:solidFill>
              <a:latin typeface="Calibri" panose="020F0502020204030204" pitchFamily="34" charset="0"/>
              <a:ea typeface="MS PGothic" panose="020B0600070205080204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646" y="4641988"/>
            <a:ext cx="685419" cy="3147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640" r:id="rId1"/>
    <p:sldLayoutId id="2147493641" r:id="rId2"/>
    <p:sldLayoutId id="2147493642" r:id="rId3"/>
    <p:sldLayoutId id="2147493643" r:id="rId4"/>
    <p:sldLayoutId id="2147493644" r:id="rId5"/>
    <p:sldLayoutId id="2147493645" r:id="rId6"/>
    <p:sldLayoutId id="2147493646" r:id="rId7"/>
    <p:sldLayoutId id="2147493647" r:id="rId8"/>
    <p:sldLayoutId id="2147493648" r:id="rId9"/>
  </p:sldLayoutIdLst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MS PGothic" pitchFamily="34" charset="-128"/>
          <a:cs typeface="Arial Narrow" panose="020B0606020202030204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81104F"/>
          </a:solidFill>
          <a:latin typeface="Arial Narrow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/>
          </a:solidFill>
          <a:latin typeface="Arial Narrow"/>
          <a:ea typeface="MS PGothic" pitchFamily="34" charset="-128"/>
          <a:cs typeface="Arial Narrow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tx1">
              <a:lumMod val="50000"/>
              <a:lumOff val="50000"/>
            </a:schemeClr>
          </a:solidFill>
          <a:latin typeface="Arial Narrow"/>
          <a:ea typeface="MS PGothic" pitchFamily="34" charset="-128"/>
          <a:cs typeface="Arial Narrow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35000"/>
        <a:buFont typeface="Wingdings" panose="05000000000000000000" pitchFamily="2" charset="2"/>
        <a:buChar char="u"/>
        <a:defRPr sz="1600" kern="1200">
          <a:solidFill>
            <a:schemeClr val="bg1">
              <a:lumMod val="65000"/>
            </a:schemeClr>
          </a:solidFill>
          <a:latin typeface="Arial Narrow"/>
          <a:ea typeface="MS PGothic" pitchFamily="34" charset="-128"/>
          <a:cs typeface="Arial Narrow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olo 7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0" name="Sottotitolo 7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1" name="Segnaposto testo 8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82" name="Segnaposto testo 8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3" name="Segnaposto testo 8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40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1744"/>
            <a:ext cx="4982737" cy="823302"/>
          </a:xfrm>
        </p:spPr>
        <p:txBody>
          <a:bodyPr/>
          <a:lstStyle/>
          <a:p>
            <a:r>
              <a:rPr lang="en-US" dirty="0"/>
              <a:t>DISCLOSURE INFORMATION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03721"/>
            <a:ext cx="8036169" cy="415499"/>
          </a:xfrm>
        </p:spPr>
        <p:txBody>
          <a:bodyPr/>
          <a:lstStyle/>
          <a:p>
            <a:r>
              <a:rPr lang="en-GB" sz="1600" dirty="0"/>
              <a:t>A Declaration of Interest is defined as: “A conflict between the private interests and the official responsibilities of a person in a position of trust". </a:t>
            </a:r>
          </a:p>
          <a:p>
            <a:endParaRPr lang="en-GB" sz="1200" dirty="0"/>
          </a:p>
          <a:p>
            <a:r>
              <a:rPr lang="en-GB" sz="1600" b="1" dirty="0"/>
              <a:t>The declaration of interest included in your slide presentation(s) must specify all financial interests you have in relation to the following organisations and cover the last 5 years:</a:t>
            </a:r>
            <a:endParaRPr lang="en-GB" sz="1600" dirty="0"/>
          </a:p>
          <a:p>
            <a:endParaRPr lang="en-GB" sz="1200" dirty="0"/>
          </a:p>
          <a:p>
            <a:r>
              <a:rPr lang="en-GB" sz="1600" dirty="0"/>
              <a:t>Pharmaceutical, diagnostic, biotechnology, medical technology and research companies, private healthcare providers and commercial medical education providers</a:t>
            </a:r>
          </a:p>
          <a:p>
            <a:endParaRPr lang="en-GB" sz="1200" dirty="0"/>
          </a:p>
          <a:p>
            <a:r>
              <a:rPr lang="en-GB" sz="1600" dirty="0"/>
              <a:t>You should provide details about any financial interests you may have in the above-mentioned organisations, including, but not limited to, employment, honoraria for speaker engagements and advisory roles, funding and ownership of any stocks and shares</a:t>
            </a:r>
          </a:p>
          <a:p>
            <a:br>
              <a:rPr lang="en-US" sz="1600" dirty="0"/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65644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1744"/>
            <a:ext cx="4982737" cy="823302"/>
          </a:xfrm>
        </p:spPr>
        <p:txBody>
          <a:bodyPr/>
          <a:lstStyle/>
          <a:p>
            <a:r>
              <a:rPr lang="en-US" dirty="0">
                <a:ea typeface="MS PGothic"/>
              </a:rPr>
              <a:t>DISCLOSURE INFORMATION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03721"/>
            <a:ext cx="8036169" cy="415499"/>
          </a:xfrm>
        </p:spPr>
        <p:txBody>
          <a:bodyPr/>
          <a:lstStyle/>
          <a:p>
            <a:r>
              <a:rPr lang="en-US" sz="1600" dirty="0" err="1"/>
              <a:t>i</a:t>
            </a:r>
            <a:r>
              <a:rPr lang="en-US" sz="1600" dirty="0"/>
              <a:t>. EITHER please state your disclosures including, but not limited to,</a:t>
            </a:r>
          </a:p>
          <a:p>
            <a:br>
              <a:rPr lang="en-US" sz="1600" dirty="0"/>
            </a:br>
            <a:r>
              <a:rPr lang="en-US" sz="1600" dirty="0"/>
              <a:t>- </a:t>
            </a:r>
            <a:r>
              <a:rPr lang="en-GB" sz="1600" dirty="0"/>
              <a:t>Personal financial interests, incl. honoraria you have received for any speaker, consultancy or advisory role, leadership roles, stock ownership, licensing fees or royalties, direct research funding</a:t>
            </a:r>
          </a:p>
          <a:p>
            <a:r>
              <a:rPr lang="en-US" sz="1600" dirty="0"/>
              <a:t>- </a:t>
            </a:r>
            <a:r>
              <a:rPr lang="en-GB" sz="1600" dirty="0"/>
              <a:t>Institutional financial interests, incl. financial support which has been paid directly to your institution</a:t>
            </a:r>
          </a:p>
          <a:p>
            <a:r>
              <a:rPr lang="en-US" sz="1600" dirty="0"/>
              <a:t>- </a:t>
            </a:r>
            <a:r>
              <a:rPr lang="en-GB" sz="1600" dirty="0"/>
              <a:t>Non-financial interests, incl. non remunerated activities </a:t>
            </a:r>
          </a:p>
          <a:p>
            <a:r>
              <a:rPr lang="en-US" sz="1600" dirty="0"/>
              <a:t>- </a:t>
            </a:r>
            <a:r>
              <a:rPr lang="en-GB" sz="1600" dirty="0"/>
              <a:t>Other, incl. other declarations of any relationship, role or activity not captured above, that you feel may have in some way influenced your work or your professional behaviour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ii. OR state that you have no disclosures to declare</a:t>
            </a:r>
          </a:p>
        </p:txBody>
      </p:sp>
    </p:spTree>
    <p:extLst>
      <p:ext uri="{BB962C8B-B14F-4D97-AF65-F5344CB8AC3E}">
        <p14:creationId xmlns:p14="http://schemas.microsoft.com/office/powerpoint/2010/main" val="172099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1744"/>
            <a:ext cx="4982737" cy="823302"/>
          </a:xfrm>
        </p:spPr>
        <p:txBody>
          <a:bodyPr/>
          <a:lstStyle/>
          <a:p>
            <a:r>
              <a:rPr lang="en-US" dirty="0"/>
              <a:t>DISCLOSURE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03721"/>
            <a:ext cx="8036169" cy="415499"/>
          </a:xfrm>
        </p:spPr>
        <p:txBody>
          <a:bodyPr/>
          <a:lstStyle/>
          <a:p>
            <a:r>
              <a:rPr lang="en-US" sz="1600" dirty="0">
                <a:ea typeface="MS PGothic"/>
              </a:rPr>
              <a:t>Please state your disclosures here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71958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52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9">
      <a:dk1>
        <a:sysClr val="windowText" lastClr="000000"/>
      </a:dk1>
      <a:lt1>
        <a:sysClr val="window" lastClr="FFFFFF"/>
      </a:lt1>
      <a:dk2>
        <a:srgbClr val="6E1E50"/>
      </a:dk2>
      <a:lt2>
        <a:srgbClr val="EEECE1"/>
      </a:lt2>
      <a:accent1>
        <a:srgbClr val="1E325F"/>
      </a:accent1>
      <a:accent2>
        <a:srgbClr val="6E1E50"/>
      </a:accent2>
      <a:accent3>
        <a:srgbClr val="7D8232"/>
      </a:accent3>
      <a:accent4>
        <a:srgbClr val="32502D"/>
      </a:accent4>
      <a:accent5>
        <a:srgbClr val="8795A0"/>
      </a:accent5>
      <a:accent6>
        <a:srgbClr val="56639D"/>
      </a:accent6>
      <a:hlink>
        <a:srgbClr val="000000"/>
      </a:hlink>
      <a:folHlink>
        <a:srgbClr val="000000"/>
      </a:folHlink>
    </a:clrScheme>
    <a:fontScheme name="Custom 6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defRPr dirty="0" smtClean="0">
            <a:latin typeface="+mn-lt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i="0" u="none" strike="noStrike" kern="1200" baseline="0" dirty="0" smtClean="0">
            <a:latin typeface="Arial Narrow"/>
            <a:ea typeface="+mn-ea"/>
            <a:cs typeface="Arial Narrow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68FAF5BEF1D47AE02A57010C86C80" ma:contentTypeVersion="12" ma:contentTypeDescription="Create a new document." ma:contentTypeScope="" ma:versionID="9b6ae143b8fd9c8c16e9a1ae1a5a4a49">
  <xsd:schema xmlns:xsd="http://www.w3.org/2001/XMLSchema" xmlns:xs="http://www.w3.org/2001/XMLSchema" xmlns:p="http://schemas.microsoft.com/office/2006/metadata/properties" xmlns:ns2="f2483e31-e864-4e71-94e2-cc286e69fb61" xmlns:ns3="235ff43d-26a7-42ea-a8c4-18be9aacb69b" targetNamespace="http://schemas.microsoft.com/office/2006/metadata/properties" ma:root="true" ma:fieldsID="b4fec106d6c41b2d55ef57c0a06e7ec5" ns2:_="" ns3:_="">
    <xsd:import namespace="f2483e31-e864-4e71-94e2-cc286e69fb61"/>
    <xsd:import namespace="235ff43d-26a7-42ea-a8c4-18be9aacb6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483e31-e864-4e71-94e2-cc286e69f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5ff43d-26a7-42ea-a8c4-18be9aacb69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35ff43d-26a7-42ea-a8c4-18be9aacb69b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88BF90F-11E3-40E6-9967-289F4E94A0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8A6C3E3-972E-4EE5-9D77-E97A0F9869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483e31-e864-4e71-94e2-cc286e69fb61"/>
    <ds:schemaRef ds:uri="235ff43d-26a7-42ea-a8c4-18be9aacb69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DA2DDA-4E94-49B3-BE48-28E9F156685D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235ff43d-26a7-42ea-a8c4-18be9aacb69b"/>
    <ds:schemaRef ds:uri="http://schemas.openxmlformats.org/package/2006/metadata/core-properties"/>
    <ds:schemaRef ds:uri="http://schemas.microsoft.com/office/infopath/2007/PartnerControls"/>
    <ds:schemaRef ds:uri="f2483e31-e864-4e71-94e2-cc286e69fb6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ESMO-Conference-Speaker-Template-ELCC-2016-wide02</Template>
  <TotalTime>21</TotalTime>
  <Words>53</Words>
  <Application>Microsoft Office PowerPoint</Application>
  <PresentationFormat>On-screen Show (16:9)</PresentationFormat>
  <Paragraphs>20</Paragraphs>
  <Slides>5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Narrow</vt:lpstr>
      <vt:lpstr>Calibri</vt:lpstr>
      <vt:lpstr>Wingdings</vt:lpstr>
      <vt:lpstr>Office Theme</vt:lpstr>
      <vt:lpstr>PowerPoint Presentation</vt:lpstr>
      <vt:lpstr>DISCLOSURE INFORMATION</vt:lpstr>
      <vt:lpstr>DISCLOSURE INFORMATION</vt:lpstr>
      <vt:lpstr>DISCLOSURE SLIDE</vt:lpstr>
      <vt:lpstr>PowerPoint Presentation</vt:lpstr>
    </vt:vector>
  </TitlesOfParts>
  <Company>ESMO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ELCC 2020 PPTX Template with DOI slide</dc:title>
  <dc:creator>European Society for Medical Oncology</dc:creator>
  <cp:lastModifiedBy>Mariya POZZI - ESMO</cp:lastModifiedBy>
  <cp:revision>13</cp:revision>
  <dcterms:created xsi:type="dcterms:W3CDTF">2016-02-17T10:07:52Z</dcterms:created>
  <dcterms:modified xsi:type="dcterms:W3CDTF">2020-02-05T12:22:59Z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0x0101000CD68FAF5BEF1D47AE02A57010C86C80</vt:lpwstr>
  </property>
  <property fmtid="{D5CDD505-2E9C-101B-9397-08002B2CF9AE}" pid="3" name="Order">
    <vt:r8>11960800</vt:r8>
  </property>
  <property fmtid="{D5CDD505-2E9C-101B-9397-08002B2CF9AE}" pid="4" name="_dlc_DocIdItemGuid">
    <vt:lpwstr>3931b2ff-0c7c-5c8a-b5bd-47126430079b</vt:lpwstr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dlc_DocId">
    <vt:lpwstr>P2HCDK7ER42K-171560029-119608</vt:lpwstr>
  </property>
  <property fmtid="{D5CDD505-2E9C-101B-9397-08002B2CF9AE}" pid="8" name="_dlc_DocIdUrl">
    <vt:lpwstr>https://esmo365.sharepoint.com/sites/CENTRALREPOSITORY/_layouts/15/DocIdRedir.aspx?ID=P2HCDK7ER42K-171560029-119608, P2HCDK7ER42K-171560029-119608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MSIP_Label_e13d7371-9acc-44df-9bd2-377df458e9c5_Enabled">
    <vt:lpwstr>true</vt:lpwstr>
  </property>
  <property fmtid="{D5CDD505-2E9C-101B-9397-08002B2CF9AE}" pid="14" name="MSIP_Label_e13d7371-9acc-44df-9bd2-377df458e9c5_SetDate">
    <vt:lpwstr>2020-02-05T12:22:59Z</vt:lpwstr>
  </property>
  <property fmtid="{D5CDD505-2E9C-101B-9397-08002B2CF9AE}" pid="15" name="MSIP_Label_e13d7371-9acc-44df-9bd2-377df458e9c5_Method">
    <vt:lpwstr>Standard</vt:lpwstr>
  </property>
  <property fmtid="{D5CDD505-2E9C-101B-9397-08002B2CF9AE}" pid="16" name="MSIP_Label_e13d7371-9acc-44df-9bd2-377df458e9c5_Name">
    <vt:lpwstr>Internal</vt:lpwstr>
  </property>
  <property fmtid="{D5CDD505-2E9C-101B-9397-08002B2CF9AE}" pid="17" name="MSIP_Label_e13d7371-9acc-44df-9bd2-377df458e9c5_SiteId">
    <vt:lpwstr>1a04eba1-b3c4-48d5-bc45-6fe8ff0ecca0</vt:lpwstr>
  </property>
  <property fmtid="{D5CDD505-2E9C-101B-9397-08002B2CF9AE}" pid="18" name="MSIP_Label_e13d7371-9acc-44df-9bd2-377df458e9c5_ActionId">
    <vt:lpwstr>38dec89f-e2ff-4007-8412-00006bb7faaf</vt:lpwstr>
  </property>
  <property fmtid="{D5CDD505-2E9C-101B-9397-08002B2CF9AE}" pid="19" name="MSIP_Label_e13d7371-9acc-44df-9bd2-377df458e9c5_ContentBits">
    <vt:lpwstr>0</vt:lpwstr>
  </property>
  <property fmtid="{D5CDD505-2E9C-101B-9397-08002B2CF9AE}" pid="20" name="Classification">
    <vt:lpwstr>[DC2] Internal</vt:lpwstr>
  </property>
</Properties>
</file>