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0" r:id="rId7"/>
    <p:sldId id="261" r:id="rId8"/>
    <p:sldId id="259" r:id="rId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EA0"/>
    <a:srgbClr val="026493"/>
    <a:srgbClr val="00646E"/>
    <a:srgbClr val="8795A0"/>
    <a:srgbClr val="56639D"/>
    <a:srgbClr val="525986"/>
    <a:srgbClr val="729D8D"/>
    <a:srgbClr val="4F8A99"/>
    <a:srgbClr val="4E9985"/>
    <a:srgbClr val="8EA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58CFF-82AF-DF57-2183-4CD8679D087F}" v="27" dt="2020-01-21T13:42:57.359"/>
  </p1510:revLst>
</p1510:revInfo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43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222" y="126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ana BETTI - ESMO" userId="S::daiana.betti@esmo.org::378896f3-2f46-4d43-b352-c06e120c4d31" providerId="AD" clId="Web-{6A458CFF-82AF-DF57-2183-4CD8679D087F}"/>
    <pc:docChg chg="addSld modSld">
      <pc:chgData name="Daiana BETTI - ESMO" userId="S::daiana.betti@esmo.org::378896f3-2f46-4d43-b352-c06e120c4d31" providerId="AD" clId="Web-{6A458CFF-82AF-DF57-2183-4CD8679D087F}" dt="2020-01-21T13:42:53.406" v="24" actId="20577"/>
      <pc:docMkLst>
        <pc:docMk/>
      </pc:docMkLst>
      <pc:sldChg chg="mod modShow">
        <pc:chgData name="Daiana BETTI - ESMO" userId="S::daiana.betti@esmo.org::378896f3-2f46-4d43-b352-c06e120c4d31" providerId="AD" clId="Web-{6A458CFF-82AF-DF57-2183-4CD8679D087F}" dt="2020-01-21T13:42:36.593" v="1"/>
        <pc:sldMkLst>
          <pc:docMk/>
          <pc:sldMk cId="3265644906" sldId="257"/>
        </pc:sldMkLst>
      </pc:sldChg>
      <pc:sldChg chg="modSp mod modShow">
        <pc:chgData name="Daiana BETTI - ESMO" userId="S::daiana.betti@esmo.org::378896f3-2f46-4d43-b352-c06e120c4d31" providerId="AD" clId="Web-{6A458CFF-82AF-DF57-2183-4CD8679D087F}" dt="2020-01-21T13:42:42.421" v="3" actId="20577"/>
        <pc:sldMkLst>
          <pc:docMk/>
          <pc:sldMk cId="1720991944" sldId="260"/>
        </pc:sldMkLst>
        <pc:spChg chg="mod">
          <ac:chgData name="Daiana BETTI - ESMO" userId="S::daiana.betti@esmo.org::378896f3-2f46-4d43-b352-c06e120c4d31" providerId="AD" clId="Web-{6A458CFF-82AF-DF57-2183-4CD8679D087F}" dt="2020-01-21T13:42:42.421" v="3" actId="20577"/>
          <ac:spMkLst>
            <pc:docMk/>
            <pc:sldMk cId="1720991944" sldId="260"/>
            <ac:spMk id="2" creationId="{00000000-0000-0000-0000-000000000000}"/>
          </ac:spMkLst>
        </pc:spChg>
      </pc:sldChg>
      <pc:sldChg chg="modSp add replId">
        <pc:chgData name="Daiana BETTI - ESMO" userId="S::daiana.betti@esmo.org::378896f3-2f46-4d43-b352-c06e120c4d31" providerId="AD" clId="Web-{6A458CFF-82AF-DF57-2183-4CD8679D087F}" dt="2020-01-21T13:42:53.406" v="24" actId="20577"/>
        <pc:sldMkLst>
          <pc:docMk/>
          <pc:sldMk cId="4171958299" sldId="261"/>
        </pc:sldMkLst>
        <pc:spChg chg="mod">
          <ac:chgData name="Daiana BETTI - ESMO" userId="S::daiana.betti@esmo.org::378896f3-2f46-4d43-b352-c06e120c4d31" providerId="AD" clId="Web-{6A458CFF-82AF-DF57-2183-4CD8679D087F}" dt="2020-01-21T13:42:53.406" v="24" actId="20577"/>
          <ac:spMkLst>
            <pc:docMk/>
            <pc:sldMk cId="4171958299" sldId="26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2/5/2020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05/02/2020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165494" y="418616"/>
            <a:ext cx="352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400" b="1" dirty="0">
                <a:solidFill>
                  <a:srgbClr val="4F8EA0"/>
                </a:solidFill>
                <a:latin typeface="+mj-lt"/>
              </a:rPr>
              <a:t>EUROPEAN</a:t>
            </a:r>
            <a:r>
              <a:rPr lang="fr-CH" sz="1400" b="1" baseline="0" dirty="0">
                <a:solidFill>
                  <a:srgbClr val="4F8EA0"/>
                </a:solidFill>
                <a:latin typeface="+mj-lt"/>
              </a:rPr>
              <a:t> LUNG CANCER CONGRESS 2020</a:t>
            </a:r>
            <a:endParaRPr lang="fr-CH" sz="1400" b="1" dirty="0">
              <a:solidFill>
                <a:srgbClr val="4F8EA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latin typeface="Arial Narrow"/>
                <a:ea typeface="+mn-ea"/>
                <a:cs typeface="Arial Narrow"/>
              </a:rPr>
              <a:t>elcc2020</a:t>
            </a:r>
            <a:r>
              <a:rPr lang="en-US" sz="1600" i="0" u="none" strike="noStrike" kern="1200" baseline="0" dirty="0">
                <a:latin typeface="Arial Narrow"/>
                <a:ea typeface="+mn-ea"/>
                <a:cs typeface="Arial Narrow"/>
              </a:rPr>
              <a:t>.org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3" y="418615"/>
            <a:ext cx="1077087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32308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80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European Society for Medical Oncology (ESMO)</a:t>
            </a:r>
          </a:p>
          <a:p>
            <a:pPr eaLnBrk="1" hangingPunct="1">
              <a:defRPr/>
            </a:pPr>
            <a: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Via Ginevra 4, CH-6900 Lugano</a:t>
            </a:r>
            <a:b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T. +41 (0)91 973 19 00</a:t>
            </a:r>
            <a:b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F. +41 (0)91 973 19 02</a:t>
            </a:r>
            <a:b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esmo.org</a:t>
            </a:r>
          </a:p>
          <a:p>
            <a:pPr eaLnBrk="1" hangingPunct="1">
              <a:defRPr/>
            </a:pPr>
            <a:r>
              <a:rPr lang="en-US" altLang="en-US" sz="18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esmo@esmo.org</a:t>
            </a: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8311" y="4732884"/>
            <a:ext cx="4888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b="1" kern="1200" dirty="0">
                <a:solidFill>
                  <a:srgbClr val="4F8E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EUROPEAN</a:t>
            </a:r>
            <a:r>
              <a:rPr lang="fr-CH" sz="1200" b="1" kern="1200" baseline="0" dirty="0">
                <a:solidFill>
                  <a:srgbClr val="4F8E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LUNG CANCER CONGRESS 2020</a:t>
            </a:r>
            <a:endParaRPr lang="fr-CH" sz="1200" b="1" kern="1200" dirty="0">
              <a:solidFill>
                <a:srgbClr val="4F8EA0"/>
              </a:solidFill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6" y="4641988"/>
            <a:ext cx="685419" cy="314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GB" sz="1600" dirty="0"/>
              <a:t>A Declaration of Interest is defined as: “A conflict between the private interests and the official responsibilities of a person in a position of trust". </a:t>
            </a:r>
          </a:p>
          <a:p>
            <a:endParaRPr lang="en-GB" sz="1200" dirty="0"/>
          </a:p>
          <a:p>
            <a:r>
              <a:rPr lang="en-GB" sz="1600" b="1" dirty="0"/>
              <a:t>The declaration of interest included in your slide presentation(s) must specify all financial interests you have in relation to the following organisations and cover the last 5 years:</a:t>
            </a:r>
            <a:endParaRPr lang="en-GB" sz="1600" dirty="0"/>
          </a:p>
          <a:p>
            <a:endParaRPr lang="en-GB" sz="1200" dirty="0"/>
          </a:p>
          <a:p>
            <a:r>
              <a:rPr lang="en-GB" sz="1600" dirty="0"/>
              <a:t>Pharmaceutical, diagnostic, biotechnology, medical technology and research companies, private healthcare providers and commercial medical education providers</a:t>
            </a:r>
          </a:p>
          <a:p>
            <a:endParaRPr lang="en-GB" sz="1200" dirty="0"/>
          </a:p>
          <a:p>
            <a:r>
              <a:rPr lang="en-GB" sz="1600" dirty="0"/>
              <a:t>You should provide details about any financial interests you may have in the above-mentioned organisations, including, but not limited to, employment, honoraria for speaker engagements and advisory roles, funding and ownership of any stocks and shares</a:t>
            </a:r>
          </a:p>
          <a:p>
            <a:br>
              <a:rPr lang="en-US" sz="1600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>
                <a:ea typeface="MS PGothic"/>
              </a:rPr>
              <a:t>DISCLOSURE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sz="1600" dirty="0" err="1"/>
              <a:t>i</a:t>
            </a:r>
            <a:r>
              <a:rPr lang="en-US" sz="1600" dirty="0"/>
              <a:t>. EITHER please state your disclosures including, but not limited to,</a:t>
            </a:r>
          </a:p>
          <a:p>
            <a:br>
              <a:rPr lang="en-US" sz="1600" dirty="0"/>
            </a:br>
            <a:r>
              <a:rPr lang="en-US" sz="1600" dirty="0"/>
              <a:t>- </a:t>
            </a:r>
            <a:r>
              <a:rPr lang="en-GB" sz="1600" dirty="0"/>
              <a:t>Personal financial interests, incl. honoraria you have received for any speaker, consultancy or advisory role, leadership roles, stock ownership, licensing fees or royalties, direct research funding</a:t>
            </a:r>
          </a:p>
          <a:p>
            <a:r>
              <a:rPr lang="en-US" sz="1600" dirty="0"/>
              <a:t>- </a:t>
            </a:r>
            <a:r>
              <a:rPr lang="en-GB" sz="1600" dirty="0"/>
              <a:t>Institutional financial interests, incl. financial support which has been paid directly to your institution</a:t>
            </a:r>
          </a:p>
          <a:p>
            <a:r>
              <a:rPr lang="en-US" sz="1600" dirty="0"/>
              <a:t>- </a:t>
            </a:r>
            <a:r>
              <a:rPr lang="en-GB" sz="1600" dirty="0"/>
              <a:t>Non-financial interests, incl. non remunerated activities </a:t>
            </a:r>
          </a:p>
          <a:p>
            <a:r>
              <a:rPr lang="en-US" sz="1600" dirty="0"/>
              <a:t>- </a:t>
            </a:r>
            <a:r>
              <a:rPr lang="en-GB" sz="1600" dirty="0"/>
              <a:t>Other, incl. other declarations of any relationship, role or activity not captured above, that you feel may have in some way influenced your work or your professional behaviour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ii. OR state that you have no disclosures to declare</a:t>
            </a:r>
          </a:p>
        </p:txBody>
      </p:sp>
    </p:spTree>
    <p:extLst>
      <p:ext uri="{BB962C8B-B14F-4D97-AF65-F5344CB8AC3E}">
        <p14:creationId xmlns:p14="http://schemas.microsoft.com/office/powerpoint/2010/main" val="172099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sz="1600" dirty="0">
                <a:ea typeface="MS PGothic"/>
              </a:rPr>
              <a:t>Please state your disclosures here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195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8FAF5BEF1D47AE02A57010C86C80" ma:contentTypeVersion="12" ma:contentTypeDescription="Create a new document." ma:contentTypeScope="" ma:versionID="9b6ae143b8fd9c8c16e9a1ae1a5a4a49">
  <xsd:schema xmlns:xsd="http://www.w3.org/2001/XMLSchema" xmlns:xs="http://www.w3.org/2001/XMLSchema" xmlns:p="http://schemas.microsoft.com/office/2006/metadata/properties" xmlns:ns2="f2483e31-e864-4e71-94e2-cc286e69fb61" xmlns:ns3="235ff43d-26a7-42ea-a8c4-18be9aacb69b" targetNamespace="http://schemas.microsoft.com/office/2006/metadata/properties" ma:root="true" ma:fieldsID="b4fec106d6c41b2d55ef57c0a06e7ec5" ns2:_="" ns3:_="">
    <xsd:import namespace="f2483e31-e864-4e71-94e2-cc286e69fb61"/>
    <xsd:import namespace="235ff43d-26a7-42ea-a8c4-18be9aacb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83e31-e864-4e71-94e2-cc286e69f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43d-26a7-42ea-a8c4-18be9aacb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5ff43d-26a7-42ea-a8c4-18be9aacb69b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88BF90F-11E3-40E6-9967-289F4E94A0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A6C3E3-972E-4EE5-9D77-E97A0F986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83e31-e864-4e71-94e2-cc286e69fb61"/>
    <ds:schemaRef ds:uri="235ff43d-26a7-42ea-a8c4-18be9aacb6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DA2DDA-4E94-49B3-BE48-28E9F156685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235ff43d-26a7-42ea-a8c4-18be9aacb69b"/>
    <ds:schemaRef ds:uri="http://schemas.openxmlformats.org/package/2006/metadata/core-properties"/>
    <ds:schemaRef ds:uri="http://schemas.microsoft.com/office/infopath/2007/PartnerControls"/>
    <ds:schemaRef ds:uri="f2483e31-e864-4e71-94e2-cc286e69fb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21</TotalTime>
  <Words>53</Words>
  <Application>Microsoft Office PowerPoint</Application>
  <PresentationFormat>On-screen Show (16:9)</PresentationFormat>
  <Paragraphs>20</Paragraphs>
  <Slides>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Office Theme</vt:lpstr>
      <vt:lpstr>PowerPoint Presentation</vt:lpstr>
      <vt:lpstr>DISCLOSURE INFORMATION</vt:lpstr>
      <vt:lpstr>DISCLOSURE INFORMATION</vt:lpstr>
      <vt:lpstr>DISCLOSURE SLIDE</vt:lpstr>
      <vt:lpstr>PowerPoint Presentation</vt:lpstr>
    </vt:vector>
  </TitlesOfParts>
  <Company>ESMO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ELCC 2020 PPTX Template with DOI slide</dc:title>
  <dc:creator>European Society for Medical Oncology</dc:creator>
  <cp:lastModifiedBy>Mariya POZZI - ESMO</cp:lastModifiedBy>
  <cp:revision>13</cp:revision>
  <dcterms:created xsi:type="dcterms:W3CDTF">2016-02-17T10:07:52Z</dcterms:created>
  <dcterms:modified xsi:type="dcterms:W3CDTF">2020-02-05T12:22:59Z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0x0101000CD68FAF5BEF1D47AE02A57010C86C80</vt:lpwstr>
  </property>
  <property fmtid="{D5CDD505-2E9C-101B-9397-08002B2CF9AE}" pid="3" name="Order">
    <vt:r8>11960800</vt:r8>
  </property>
  <property fmtid="{D5CDD505-2E9C-101B-9397-08002B2CF9AE}" pid="4" name="_dlc_DocIdItemGuid">
    <vt:lpwstr>3931b2ff-0c7c-5c8a-b5bd-47126430079b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">
    <vt:lpwstr>P2HCDK7ER42K-171560029-119608</vt:lpwstr>
  </property>
  <property fmtid="{D5CDD505-2E9C-101B-9397-08002B2CF9AE}" pid="8" name="_dlc_DocIdUrl">
    <vt:lpwstr>https://esmo365.sharepoint.com/sites/CENTRALREPOSITORY/_layouts/15/DocIdRedir.aspx?ID=P2HCDK7ER42K-171560029-119608, P2HCDK7ER42K-171560029-119608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MSIP_Label_e13d7371-9acc-44df-9bd2-377df458e9c5_Enabled">
    <vt:lpwstr>true</vt:lpwstr>
  </property>
  <property fmtid="{D5CDD505-2E9C-101B-9397-08002B2CF9AE}" pid="14" name="MSIP_Label_e13d7371-9acc-44df-9bd2-377df458e9c5_SetDate">
    <vt:lpwstr>2020-02-05T12:22:59Z</vt:lpwstr>
  </property>
  <property fmtid="{D5CDD505-2E9C-101B-9397-08002B2CF9AE}" pid="15" name="MSIP_Label_e13d7371-9acc-44df-9bd2-377df458e9c5_Method">
    <vt:lpwstr>Standard</vt:lpwstr>
  </property>
  <property fmtid="{D5CDD505-2E9C-101B-9397-08002B2CF9AE}" pid="16" name="MSIP_Label_e13d7371-9acc-44df-9bd2-377df458e9c5_Name">
    <vt:lpwstr>Internal</vt:lpwstr>
  </property>
  <property fmtid="{D5CDD505-2E9C-101B-9397-08002B2CF9AE}" pid="17" name="MSIP_Label_e13d7371-9acc-44df-9bd2-377df458e9c5_SiteId">
    <vt:lpwstr>1a04eba1-b3c4-48d5-bc45-6fe8ff0ecca0</vt:lpwstr>
  </property>
  <property fmtid="{D5CDD505-2E9C-101B-9397-08002B2CF9AE}" pid="18" name="MSIP_Label_e13d7371-9acc-44df-9bd2-377df458e9c5_ActionId">
    <vt:lpwstr>38dec89f-e2ff-4007-8412-00006bb7faaf</vt:lpwstr>
  </property>
  <property fmtid="{D5CDD505-2E9C-101B-9397-08002B2CF9AE}" pid="19" name="MSIP_Label_e13d7371-9acc-44df-9bd2-377df458e9c5_ContentBits">
    <vt:lpwstr>0</vt:lpwstr>
  </property>
  <property fmtid="{D5CDD505-2E9C-101B-9397-08002B2CF9AE}" pid="20" name="Classification">
    <vt:lpwstr>[DC2] Internal</vt:lpwstr>
  </property>
</Properties>
</file>