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9" r:id="rId7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47" userDrawn="1">
          <p15:clr>
            <a:srgbClr val="A4A3A4"/>
          </p15:clr>
        </p15:guide>
        <p15:guide id="2" pos="285" userDrawn="1">
          <p15:clr>
            <a:srgbClr val="A4A3A4"/>
          </p15:clr>
        </p15:guide>
        <p15:guide id="3" pos="158" userDrawn="1">
          <p15:clr>
            <a:srgbClr val="A4A3A4"/>
          </p15:clr>
        </p15:guide>
        <p15:guide id="4" pos="5475" userDrawn="1">
          <p15:clr>
            <a:srgbClr val="A4A3A4"/>
          </p15:clr>
        </p15:guide>
        <p15:guide id="5" pos="2880" userDrawn="1">
          <p15:clr>
            <a:srgbClr val="A4A3A4"/>
          </p15:clr>
        </p15:guide>
        <p15:guide id="6" orient="horz" pos="1329" userDrawn="1">
          <p15:clr>
            <a:srgbClr val="A4A3A4"/>
          </p15:clr>
        </p15:guide>
        <p15:guide id="7" orient="horz" pos="3707">
          <p15:clr>
            <a:srgbClr val="A4A3A4"/>
          </p15:clr>
        </p15:guide>
        <p15:guide id="8" orient="horz" pos="7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6EA1"/>
    <a:srgbClr val="009E92"/>
    <a:srgbClr val="FFFFFF"/>
    <a:srgbClr val="334883"/>
    <a:srgbClr val="C8D23A"/>
    <a:srgbClr val="026493"/>
    <a:srgbClr val="EC6A52"/>
    <a:srgbClr val="ED6B53"/>
    <a:srgbClr val="4F8EA0"/>
    <a:srgbClr val="0064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43" autoAdjust="0"/>
  </p:normalViewPr>
  <p:slideViewPr>
    <p:cSldViewPr snapToGrid="0" snapToObjects="1" showGuides="1">
      <p:cViewPr varScale="1">
        <p:scale>
          <a:sx n="142" d="100"/>
          <a:sy n="142" d="100"/>
        </p:scale>
        <p:origin x="714" y="120"/>
      </p:cViewPr>
      <p:guideLst>
        <p:guide orient="horz" pos="4247"/>
        <p:guide pos="285"/>
        <p:guide pos="158"/>
        <p:guide pos="5475"/>
        <p:guide pos="2880"/>
        <p:guide orient="horz" pos="1329"/>
        <p:guide orient="horz" pos="3707"/>
        <p:guide orient="horz" pos="789"/>
      </p:guideLst>
    </p:cSldViewPr>
  </p:slideViewPr>
  <p:outlineViewPr>
    <p:cViewPr>
      <p:scale>
        <a:sx n="33" d="100"/>
        <a:sy n="33" d="100"/>
      </p:scale>
      <p:origin x="0" y="-27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348F6101-F865-434C-8E03-1C010E47B5D0}" type="datetimeFigureOut">
              <a:rPr lang="en-US" altLang="en-US"/>
              <a:pPr>
                <a:defRPr/>
              </a:pPr>
              <a:t>1/8/2020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9BDE4E75-88DF-4ADF-8177-C8A4B91AE9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6876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A7F01B5-F894-4428-8AAB-2DD80EE09C1C}" type="datetimeFigureOut">
              <a:rPr lang="en-GB"/>
              <a:pPr>
                <a:defRPr/>
              </a:pPr>
              <a:t>08/01/2020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53C4279-0E90-45C7-936D-21AD682423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843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604" y="1609200"/>
            <a:ext cx="4982739" cy="9144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3200" b="1" i="0" cap="all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9604" y="2527609"/>
            <a:ext cx="4982739" cy="450000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679606" y="3434400"/>
            <a:ext cx="4425177" cy="230400"/>
          </a:xfrm>
        </p:spPr>
        <p:txBody>
          <a:bodyPr tIns="46800" bIns="234000">
            <a:noAutofit/>
          </a:bodyPr>
          <a:lstStyle>
            <a:lvl1pPr marL="0" indent="0">
              <a:buFontTx/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679606" y="3670726"/>
            <a:ext cx="4425177" cy="230400"/>
          </a:xfrm>
        </p:spPr>
        <p:txBody>
          <a:bodyPr tIns="46800" bIns="234000">
            <a:noAutofit/>
          </a:bodyPr>
          <a:lstStyle>
            <a:lvl1pPr marL="0" indent="0"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7028161" y="4536175"/>
            <a:ext cx="1658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1200" i="0" u="none" strike="noStrike" kern="1200" baseline="0" dirty="0">
                <a:solidFill>
                  <a:srgbClr val="7D6EA1"/>
                </a:solidFill>
                <a:latin typeface="Helvetica LT Std Cond" panose="020B0506020202030204" pitchFamily="34" charset="0"/>
                <a:ea typeface="+mn-ea"/>
                <a:cs typeface="Arial Narrow"/>
              </a:rPr>
              <a:t>esmo</a:t>
            </a:r>
            <a:r>
              <a:rPr lang="en-US" sz="1200" i="0" u="none" strike="noStrike" kern="1200" baseline="0" dirty="0">
                <a:solidFill>
                  <a:srgbClr val="7D6EA1"/>
                </a:solidFill>
                <a:latin typeface="Helvetica LT Std Cond" panose="020B0506020202030204" pitchFamily="34" charset="0"/>
                <a:ea typeface="+mn-ea"/>
                <a:cs typeface="Arial Narrow"/>
              </a:rPr>
              <a:t>.org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A309FEA5-40DF-47B0-863E-AF52F86604C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2676" t="27457" r="13946" b="50716"/>
          <a:stretch/>
        </p:blipFill>
        <p:spPr>
          <a:xfrm>
            <a:off x="416559" y="199812"/>
            <a:ext cx="3251201" cy="1050461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4D1C342B-15F6-4BE4-93B7-3D7B784EBC9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2305" y="4559475"/>
            <a:ext cx="888002" cy="230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699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85800" y="1609200"/>
            <a:ext cx="4982737" cy="9144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b="1" i="0" cap="all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685801" y="2527609"/>
            <a:ext cx="4982737" cy="504000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19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414090"/>
            <a:ext cx="5254702" cy="415499"/>
          </a:xfrm>
        </p:spPr>
        <p:txBody>
          <a:bodyPr anchor="b">
            <a:no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40000" y="810001"/>
            <a:ext cx="5254702" cy="366596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40000" y="1584722"/>
            <a:ext cx="8056800" cy="3015156"/>
          </a:xfrm>
        </p:spPr>
        <p:txBody>
          <a:bodyPr>
            <a:no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1296000" y="4779078"/>
            <a:ext cx="715352" cy="18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788FA-F864-4521-9DFD-AF03C9BFF3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6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537681" y="1584722"/>
            <a:ext cx="3413637" cy="301022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079509" y="1585042"/>
            <a:ext cx="4528800" cy="3009900"/>
          </a:xfrm>
        </p:spPr>
        <p:txBody>
          <a:bodyPr>
            <a:no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40855" y="413100"/>
            <a:ext cx="5254702" cy="415499"/>
          </a:xfrm>
        </p:spPr>
        <p:txBody>
          <a:bodyPr anchor="b">
            <a:no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40855" y="810001"/>
            <a:ext cx="5254702" cy="366596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1296000" y="4779078"/>
            <a:ext cx="715352" cy="18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81B8E-DB90-4156-9998-67EBCA269C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261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540000" y="3099109"/>
            <a:ext cx="8056800" cy="1495513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35000"/>
              <a:buFont typeface="Wingdings" charset="2"/>
              <a:buNone/>
              <a:tabLst/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40000" y="1584722"/>
            <a:ext cx="8056800" cy="1421461"/>
          </a:xfrm>
        </p:spPr>
        <p:txBody>
          <a:bodyPr>
            <a:no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40000" y="413100"/>
            <a:ext cx="5254702" cy="415499"/>
          </a:xfrm>
        </p:spPr>
        <p:txBody>
          <a:bodyPr anchor="b">
            <a:no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40000" y="810001"/>
            <a:ext cx="5254702" cy="366596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1296000" y="4779078"/>
            <a:ext cx="715352" cy="18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3CF81-11EA-405E-A3EC-9D48E6C9B0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703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40000" y="1584722"/>
            <a:ext cx="8056800" cy="301022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40000" y="413100"/>
            <a:ext cx="7556938" cy="415499"/>
          </a:xfrm>
        </p:spPr>
        <p:txBody>
          <a:bodyPr anchor="b">
            <a:no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40000" y="810001"/>
            <a:ext cx="7556938" cy="366596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1296000" y="4779078"/>
            <a:ext cx="715352" cy="18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83D96-D520-43E8-9FE3-99F474E31B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8467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296000" y="4779078"/>
            <a:ext cx="715352" cy="18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692A5-A8C0-47CD-A2C0-7DF226E98A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9831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40000" y="1584722"/>
            <a:ext cx="8236800" cy="301022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40000" y="413100"/>
            <a:ext cx="5254702" cy="415499"/>
          </a:xfrm>
        </p:spPr>
        <p:txBody>
          <a:bodyPr anchor="b">
            <a:no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540000" y="810001"/>
            <a:ext cx="5254702" cy="366596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1296000" y="4779078"/>
            <a:ext cx="715352" cy="18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A7CD0-78D0-42EA-ADB5-8E9333008C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235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685801" y="2769395"/>
            <a:ext cx="2994025" cy="154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550" b="1" baseline="30000" dirty="0">
                <a:solidFill>
                  <a:schemeClr val="tx1"/>
                </a:solidFill>
                <a:latin typeface="Arial Narrow" pitchFamily="34" charset="0"/>
              </a:rPr>
              <a:t>Contacts ESMO </a:t>
            </a:r>
          </a:p>
          <a:p>
            <a:pPr eaLnBrk="1" hangingPunct="1">
              <a:defRPr/>
            </a:pPr>
            <a:endParaRPr lang="en-US" altLang="en-US" sz="1550" b="1" baseline="300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  <a:t>European Society for Medical Oncology </a:t>
            </a:r>
            <a:b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  <a:t>Via L. </a:t>
            </a:r>
            <a:r>
              <a:rPr lang="en-US" altLang="en-US" sz="1550" baseline="30000" dirty="0" err="1">
                <a:solidFill>
                  <a:schemeClr val="tx1"/>
                </a:solidFill>
                <a:latin typeface="Arial Narrow" pitchFamily="34" charset="0"/>
              </a:rPr>
              <a:t>Taddei</a:t>
            </a:r>
            <a: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  <a:t> 4, CH-6962 </a:t>
            </a:r>
            <a:r>
              <a:rPr lang="en-US" altLang="en-US" sz="1550" baseline="30000" dirty="0" err="1">
                <a:solidFill>
                  <a:schemeClr val="tx1"/>
                </a:solidFill>
                <a:latin typeface="Arial Narrow" pitchFamily="34" charset="0"/>
              </a:rPr>
              <a:t>Viganello</a:t>
            </a:r>
            <a: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  <a:t> – </a:t>
            </a:r>
            <a:r>
              <a:rPr lang="en-US" altLang="en-US" sz="1550" baseline="30000" dirty="0" err="1">
                <a:solidFill>
                  <a:schemeClr val="tx1"/>
                </a:solidFill>
                <a:latin typeface="Arial Narrow" pitchFamily="34" charset="0"/>
              </a:rPr>
              <a:t>Lugano</a:t>
            </a:r>
            <a:b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  <a:t>T. +41 (0)91 973 19 00</a:t>
            </a:r>
            <a:b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  <a:t>F. +41 (0)91 973 19 02</a:t>
            </a:r>
            <a:b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  <a:t>http://</a:t>
            </a:r>
            <a:r>
              <a:rPr lang="en-US" altLang="en-US" sz="1550" baseline="30000" dirty="0" err="1">
                <a:solidFill>
                  <a:schemeClr val="tx1"/>
                </a:solidFill>
                <a:latin typeface="Arial Narrow" pitchFamily="34" charset="0"/>
              </a:rPr>
              <a:t>www.esmo.org</a:t>
            </a:r>
            <a:endParaRPr lang="en-US" altLang="en-US" sz="1550" b="1" baseline="0" dirty="0">
              <a:solidFill>
                <a:schemeClr val="tx1"/>
              </a:solidFill>
              <a:latin typeface="Arial Narrow" pitchFamily="34" charset="0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550" baseline="30000" dirty="0" err="1">
                <a:solidFill>
                  <a:schemeClr val="tx1"/>
                </a:solidFill>
                <a:latin typeface="Arial Narrow" pitchFamily="34" charset="0"/>
              </a:rPr>
              <a:t>esmo@esmo.org</a:t>
            </a:r>
            <a:endParaRPr lang="en-US" altLang="en-US" sz="1550" baseline="300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defRPr/>
            </a:pPr>
            <a:endParaRPr lang="en-US" altLang="en-US" sz="1800" baseline="30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685800" y="1700040"/>
            <a:ext cx="5193371" cy="223138"/>
          </a:xfrm>
        </p:spPr>
        <p:txBody>
          <a:bodyPr tIns="140400" anchor="ctr">
            <a:noAutofit/>
          </a:bodyPr>
          <a:lstStyle>
            <a:lvl1pPr marL="0" indent="0" rtl="0">
              <a:buFontTx/>
              <a:buNone/>
              <a:defRPr lang="en-US" sz="1700" b="1" i="0" u="none" strike="noStrike" baseline="30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685800" y="1998365"/>
            <a:ext cx="5193370" cy="202856"/>
          </a:xfrm>
        </p:spPr>
        <p:txBody>
          <a:bodyPr tIns="93600" bIns="0" anchor="ctr">
            <a:noAutofit/>
          </a:bodyPr>
          <a:lstStyle>
            <a:lvl1pPr marL="0" indent="0" rtl="0">
              <a:buFontTx/>
              <a:buNone/>
              <a:defRPr lang="en-US" sz="1700" b="0" i="0" u="none" strike="noStrike" baseline="30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2203200"/>
            <a:ext cx="5193370" cy="223200"/>
          </a:xfrm>
        </p:spPr>
        <p:txBody>
          <a:bodyPr tIns="93600" bIns="0" anchor="ctr">
            <a:noAutofit/>
          </a:bodyPr>
          <a:lstStyle>
            <a:lvl1pPr marL="0" indent="0" rtl="0">
              <a:buFontTx/>
              <a:buNone/>
              <a:defRPr lang="en-US" sz="1700" b="0" i="0" u="none" strike="noStrike" baseline="30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fr-CH" dirty="0"/>
              <a:t>Click to edit Master text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1296000" y="4779078"/>
            <a:ext cx="715352" cy="18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9FB4C-FCC4-423E-B433-D9FA2CAED6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966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0000" y="205979"/>
            <a:ext cx="80568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0855" y="1200151"/>
            <a:ext cx="80568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9B4798A8-085C-4230-985F-C99DE8FC38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 r="36464"/>
          <a:stretch/>
        </p:blipFill>
        <p:spPr>
          <a:xfrm>
            <a:off x="8112760" y="4629944"/>
            <a:ext cx="563880" cy="23027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DFCA813-91D9-404E-80DE-9CA9FD7B6AF7}"/>
              </a:ext>
            </a:extLst>
          </p:cNvPr>
          <p:cNvSpPr txBox="1"/>
          <p:nvPr userDrawn="1"/>
        </p:nvSpPr>
        <p:spPr>
          <a:xfrm>
            <a:off x="355600" y="4606580"/>
            <a:ext cx="346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1200" i="0" u="none" strike="noStrike" kern="1200" baseline="0" dirty="0">
                <a:solidFill>
                  <a:srgbClr val="7D6EA1"/>
                </a:solidFill>
                <a:latin typeface="Helvetica LT Std Cond Blk" panose="020B0806030502050204" pitchFamily="34" charset="0"/>
                <a:ea typeface="+mn-ea"/>
                <a:cs typeface="Arial Narrow"/>
              </a:rPr>
              <a:t>ESMO SARCOMA&amp;GIST SYMPOSIUM</a:t>
            </a:r>
            <a:endParaRPr lang="en-US" sz="1200" i="0" u="none" strike="noStrike" kern="1200" baseline="0" dirty="0">
              <a:solidFill>
                <a:srgbClr val="7D6EA1"/>
              </a:solidFill>
              <a:latin typeface="Helvetica LT Std Cond Blk" panose="020B0806030502050204" pitchFamily="34" charset="0"/>
              <a:ea typeface="+mn-ea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640" r:id="rId1"/>
    <p:sldLayoutId id="2147493641" r:id="rId2"/>
    <p:sldLayoutId id="2147493642" r:id="rId3"/>
    <p:sldLayoutId id="2147493643" r:id="rId4"/>
    <p:sldLayoutId id="2147493644" r:id="rId5"/>
    <p:sldLayoutId id="2147493645" r:id="rId6"/>
    <p:sldLayoutId id="2147493646" r:id="rId7"/>
    <p:sldLayoutId id="2147493647" r:id="rId8"/>
    <p:sldLayoutId id="2147493648" r:id="rId9"/>
  </p:sldLayoutIdLst>
  <p:hf sldNum="0"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 Narrow"/>
          <a:ea typeface="MS PGothic" pitchFamily="34" charset="-128"/>
          <a:cs typeface="Arial Narrow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MS PGothic" pitchFamily="34" charset="-128"/>
          <a:cs typeface="Arial Narrow" panose="020B0606020202030204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MS PGothic" pitchFamily="34" charset="-128"/>
          <a:cs typeface="Arial Narrow" panose="020B0606020202030204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MS PGothic" pitchFamily="34" charset="-128"/>
          <a:cs typeface="Arial Narrow" panose="020B0606020202030204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MS PGothic" pitchFamily="34" charset="-128"/>
          <a:cs typeface="Arial Narrow" panose="020B0606020202030204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35000"/>
        <a:buFont typeface="Wingdings" panose="05000000000000000000" pitchFamily="2" charset="2"/>
        <a:buChar char="u"/>
        <a:defRPr sz="1600" kern="1200">
          <a:solidFill>
            <a:schemeClr val="tx1"/>
          </a:solidFill>
          <a:latin typeface="Arial Narrow"/>
          <a:ea typeface="MS PGothic" pitchFamily="34" charset="-128"/>
          <a:cs typeface="Arial Narrow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35000"/>
        <a:buFont typeface="Wingdings" panose="05000000000000000000" pitchFamily="2" charset="2"/>
        <a:buChar char="u"/>
        <a:defRPr sz="1600" kern="1200">
          <a:solidFill>
            <a:schemeClr val="tx1">
              <a:lumMod val="50000"/>
              <a:lumOff val="50000"/>
            </a:schemeClr>
          </a:solidFill>
          <a:latin typeface="Arial Narrow"/>
          <a:ea typeface="MS PGothic" pitchFamily="34" charset="-128"/>
          <a:cs typeface="Arial Narrow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35000"/>
        <a:buFont typeface="Wingdings" panose="05000000000000000000" pitchFamily="2" charset="2"/>
        <a:buChar char="u"/>
        <a:defRPr sz="1600" kern="1200">
          <a:solidFill>
            <a:schemeClr val="bg1">
              <a:lumMod val="65000"/>
            </a:schemeClr>
          </a:solidFill>
          <a:latin typeface="Arial Narrow"/>
          <a:ea typeface="MS PGothic" pitchFamily="34" charset="-128"/>
          <a:cs typeface="Arial Narrow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olo 7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80" name="Sottotitolo 7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81" name="Segnaposto testo 8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82" name="Segnaposto testo 8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3" name="Segnaposto testo 82"/>
          <p:cNvSpPr>
            <a:spLocks noGrp="1"/>
          </p:cNvSpPr>
          <p:nvPr>
            <p:ph type="body" sz="quarter" idx="4294967295"/>
          </p:nvPr>
        </p:nvSpPr>
        <p:spPr>
          <a:xfrm>
            <a:off x="679606" y="4474543"/>
            <a:ext cx="3984758" cy="230833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40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1744"/>
            <a:ext cx="4982737" cy="823302"/>
          </a:xfrm>
        </p:spPr>
        <p:txBody>
          <a:bodyPr/>
          <a:lstStyle/>
          <a:p>
            <a:r>
              <a:rPr lang="en-US" dirty="0"/>
              <a:t>DISCLOSURE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1303721"/>
            <a:ext cx="8036169" cy="415499"/>
          </a:xfrm>
        </p:spPr>
        <p:txBody>
          <a:bodyPr/>
          <a:lstStyle/>
          <a:p>
            <a:r>
              <a:rPr lang="en-US" dirty="0"/>
              <a:t>Please state your disclosure (even if you have nothing to declare)</a:t>
            </a:r>
          </a:p>
        </p:txBody>
      </p:sp>
    </p:spTree>
    <p:extLst>
      <p:ext uri="{BB962C8B-B14F-4D97-AF65-F5344CB8AC3E}">
        <p14:creationId xmlns:p14="http://schemas.microsoft.com/office/powerpoint/2010/main" val="3265644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52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9">
      <a:dk1>
        <a:sysClr val="windowText" lastClr="000000"/>
      </a:dk1>
      <a:lt1>
        <a:sysClr val="window" lastClr="FFFFFF"/>
      </a:lt1>
      <a:dk2>
        <a:srgbClr val="6E1E50"/>
      </a:dk2>
      <a:lt2>
        <a:srgbClr val="EEECE1"/>
      </a:lt2>
      <a:accent1>
        <a:srgbClr val="1E325F"/>
      </a:accent1>
      <a:accent2>
        <a:srgbClr val="6E1E50"/>
      </a:accent2>
      <a:accent3>
        <a:srgbClr val="7D8232"/>
      </a:accent3>
      <a:accent4>
        <a:srgbClr val="32502D"/>
      </a:accent4>
      <a:accent5>
        <a:srgbClr val="8795A0"/>
      </a:accent5>
      <a:accent6>
        <a:srgbClr val="56639D"/>
      </a:accent6>
      <a:hlink>
        <a:srgbClr val="000000"/>
      </a:hlink>
      <a:folHlink>
        <a:srgbClr val="000000"/>
      </a:folHlink>
    </a:clrScheme>
    <a:fontScheme name="Custom 6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none">
        <a:spAutoFit/>
      </a:bodyPr>
      <a:lstStyle>
        <a:defPPr>
          <a:defRPr dirty="0" smtClean="0">
            <a:latin typeface="+mn-lt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i="0" u="none" strike="noStrike" kern="1200" baseline="0" dirty="0" smtClean="0">
            <a:latin typeface="Arial Narrow"/>
            <a:ea typeface="+mn-ea"/>
            <a:cs typeface="Arial Narrow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D68FAF5BEF1D47AE02A57010C86C80" ma:contentTypeVersion="8" ma:contentTypeDescription="Create a new document." ma:contentTypeScope="" ma:versionID="525b06ff1aa700075284c22e55d0f90c">
  <xsd:schema xmlns:xsd="http://www.w3.org/2001/XMLSchema" xmlns:xs="http://www.w3.org/2001/XMLSchema" xmlns:p="http://schemas.microsoft.com/office/2006/metadata/properties" xmlns:ns2="f2483e31-e864-4e71-94e2-cc286e69fb61" xmlns:ns3="235ff43d-26a7-42ea-a8c4-18be9aacb69b" targetNamespace="http://schemas.microsoft.com/office/2006/metadata/properties" ma:root="true" ma:fieldsID="8b533f347402c50556482908708320d0" ns2:_="" ns3:_="">
    <xsd:import namespace="f2483e31-e864-4e71-94e2-cc286e69fb61"/>
    <xsd:import namespace="235ff43d-26a7-42ea-a8c4-18be9aacb6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483e31-e864-4e71-94e2-cc286e69fb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5ff43d-26a7-42ea-a8c4-18be9aacb69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35ff43d-26a7-42ea-a8c4-18be9aacb69b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1239DF9B-DDB2-4C71-AE01-FFEE1CDBF3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483e31-e864-4e71-94e2-cc286e69fb61"/>
    <ds:schemaRef ds:uri="235ff43d-26a7-42ea-a8c4-18be9aacb6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01D70C9-95F1-45FC-940C-67F13269E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DA2DDA-4E94-49B3-BE48-28E9F156685D}">
  <ds:schemaRefs>
    <ds:schemaRef ds:uri="235ff43d-26a7-42ea-a8c4-18be9aacb69b"/>
    <ds:schemaRef ds:uri="http://purl.org/dc/terms/"/>
    <ds:schemaRef ds:uri="http://schemas.microsoft.com/office/2006/documentManagement/types"/>
    <ds:schemaRef ds:uri="f2483e31-e864-4e71-94e2-cc286e69fb61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ESMO-Conference-Speaker-Template-ELCC-2016-wide02</Template>
  <TotalTime>230</TotalTime>
  <Words>15</Words>
  <Application>Microsoft Office PowerPoint</Application>
  <PresentationFormat>On-screen Show (16:9)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Narrow</vt:lpstr>
      <vt:lpstr>Calibri</vt:lpstr>
      <vt:lpstr>Helvetica LT Std Cond</vt:lpstr>
      <vt:lpstr>Helvetica LT Std Cond Blk</vt:lpstr>
      <vt:lpstr>Wingdings</vt:lpstr>
      <vt:lpstr>Office Theme</vt:lpstr>
      <vt:lpstr>PowerPoint Presentation</vt:lpstr>
      <vt:lpstr>DISCLOSURE SLIDE</vt:lpstr>
      <vt:lpstr>PowerPoint Presentation</vt:lpstr>
    </vt:vector>
  </TitlesOfParts>
  <Company>ESMO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ESMO Sarcoma &amp; GIST 2020: Invited Speaker (PPTX Template)</dc:title>
  <dc:creator>European Society for Medical Oncology</dc:creator>
  <cp:lastModifiedBy>Mariya POZZI - ESMO</cp:lastModifiedBy>
  <cp:revision>11</cp:revision>
  <dcterms:created xsi:type="dcterms:W3CDTF">2016-02-17T10:07:52Z</dcterms:created>
  <dcterms:modified xsi:type="dcterms:W3CDTF">2020-01-08T13:33:15Z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0x0101000CD68FAF5BEF1D47AE02A57010C86C80</vt:lpwstr>
  </property>
  <property fmtid="{D5CDD505-2E9C-101B-9397-08002B2CF9AE}" pid="3" name="Order">
    <vt:r8>12076000</vt:r8>
  </property>
  <property fmtid="{D5CDD505-2E9C-101B-9397-08002B2CF9AE}" pid="4" name="_dlc_DocIdItemGuid">
    <vt:lpwstr>1506568f-c45c-59f1-8a76-c5a32f0ec2cc</vt:lpwstr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dlc_DocId">
    <vt:lpwstr>P2HCDK7ER42K-171560029-120760</vt:lpwstr>
  </property>
  <property fmtid="{D5CDD505-2E9C-101B-9397-08002B2CF9AE}" pid="8" name="_dlc_DocIdUrl">
    <vt:lpwstr>https://esmo365.sharepoint.com/sites/CENTRALREPOSITORY/_layouts/15/DocIdRedir.aspx?ID=P2HCDK7ER42K-171560029-120760, P2HCDK7ER42K-171560029-120760</vt:lpwstr>
  </property>
  <property fmtid="{D5CDD505-2E9C-101B-9397-08002B2CF9AE}" pid="9" name="_SourceUrl">
    <vt:lpwstr/>
  </property>
  <property fmtid="{D5CDD505-2E9C-101B-9397-08002B2CF9AE}" pid="10" name="_SharedFileIndex">
    <vt:lpwstr/>
  </property>
  <property fmtid="{D5CDD505-2E9C-101B-9397-08002B2CF9AE}" pid="11" name="TemplateUrl">
    <vt:lpwstr/>
  </property>
  <property fmtid="{D5CDD505-2E9C-101B-9397-08002B2CF9AE}" pid="12" name="ComplianceAssetId">
    <vt:lpwstr/>
  </property>
  <property fmtid="{D5CDD505-2E9C-101B-9397-08002B2CF9AE}" pid="13" name="MSIP_Label_e13d7371-9acc-44df-9bd2-377df458e9c5_Enabled">
    <vt:lpwstr>true</vt:lpwstr>
  </property>
  <property fmtid="{D5CDD505-2E9C-101B-9397-08002B2CF9AE}" pid="14" name="MSIP_Label_e13d7371-9acc-44df-9bd2-377df458e9c5_SetDate">
    <vt:lpwstr>2020-01-08T13:33:15Z</vt:lpwstr>
  </property>
  <property fmtid="{D5CDD505-2E9C-101B-9397-08002B2CF9AE}" pid="15" name="MSIP_Label_e13d7371-9acc-44df-9bd2-377df458e9c5_Method">
    <vt:lpwstr>Standard</vt:lpwstr>
  </property>
  <property fmtid="{D5CDD505-2E9C-101B-9397-08002B2CF9AE}" pid="16" name="MSIP_Label_e13d7371-9acc-44df-9bd2-377df458e9c5_Name">
    <vt:lpwstr>Internal</vt:lpwstr>
  </property>
  <property fmtid="{D5CDD505-2E9C-101B-9397-08002B2CF9AE}" pid="17" name="MSIP_Label_e13d7371-9acc-44df-9bd2-377df458e9c5_SiteId">
    <vt:lpwstr>1a04eba1-b3c4-48d5-bc45-6fe8ff0ecca0</vt:lpwstr>
  </property>
  <property fmtid="{D5CDD505-2E9C-101B-9397-08002B2CF9AE}" pid="18" name="MSIP_Label_e13d7371-9acc-44df-9bd2-377df458e9c5_ActionId">
    <vt:lpwstr>4b6ed942-bc6a-4374-b814-0000d34281a7</vt:lpwstr>
  </property>
  <property fmtid="{D5CDD505-2E9C-101B-9397-08002B2CF9AE}" pid="19" name="MSIP_Label_e13d7371-9acc-44df-9bd2-377df458e9c5_ContentBits">
    <vt:lpwstr>0</vt:lpwstr>
  </property>
  <property fmtid="{D5CDD505-2E9C-101B-9397-08002B2CF9AE}" pid="20" name="Classification">
    <vt:lpwstr>[DC2] Internal</vt:lpwstr>
  </property>
</Properties>
</file>