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9"/>
  </p:notesMasterIdLst>
  <p:handoutMasterIdLst>
    <p:handoutMasterId r:id="rId10"/>
  </p:handoutMasterIdLst>
  <p:sldIdLst>
    <p:sldId id="262" r:id="rId4"/>
    <p:sldId id="257" r:id="rId5"/>
    <p:sldId id="260" r:id="rId6"/>
    <p:sldId id="261" r:id="rId7"/>
    <p:sldId id="259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77252C-70FF-4A45-8916-0154F7AB4BFB}">
          <p14:sldIdLst>
            <p14:sldId id="262"/>
            <p14:sldId id="257"/>
            <p14:sldId id="260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47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329" userDrawn="1">
          <p15:clr>
            <a:srgbClr val="A4A3A4"/>
          </p15:clr>
        </p15:guide>
        <p15:guide id="7" orient="horz" pos="3707">
          <p15:clr>
            <a:srgbClr val="A4A3A4"/>
          </p15:clr>
        </p15:guide>
        <p15:guide id="8" orient="horz" pos="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551"/>
    <a:srgbClr val="334883"/>
    <a:srgbClr val="C8D23A"/>
    <a:srgbClr val="026493"/>
    <a:srgbClr val="EC6A52"/>
    <a:srgbClr val="ED6B53"/>
    <a:srgbClr val="4F8EA0"/>
    <a:srgbClr val="00646E"/>
    <a:srgbClr val="8795A0"/>
    <a:srgbClr val="56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 snapToGrid="0" snapToObjects="1" showGuides="1">
      <p:cViewPr varScale="1">
        <p:scale>
          <a:sx n="95" d="100"/>
          <a:sy n="95" d="100"/>
        </p:scale>
        <p:origin x="846" y="78"/>
      </p:cViewPr>
      <p:guideLst>
        <p:guide orient="horz" pos="4247"/>
        <p:guide pos="285"/>
        <p:guide pos="158"/>
        <p:guide pos="5475"/>
        <p:guide pos="2880"/>
        <p:guide orient="horz" pos="1329"/>
        <p:guide orient="horz" pos="3707"/>
        <p:guide orient="horz" pos="789"/>
      </p:guideLst>
    </p:cSldViewPr>
  </p:slideViewPr>
  <p:outlineViewPr>
    <p:cViewPr>
      <p:scale>
        <a:sx n="33" d="100"/>
        <a:sy n="33" d="100"/>
      </p:scale>
      <p:origin x="0" y="-27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59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8F6101-F865-434C-8E03-1C010E47B5D0}" type="datetimeFigureOut">
              <a:rPr lang="en-US" altLang="en-US"/>
              <a:pPr>
                <a:defRPr/>
              </a:pPr>
              <a:t>9/4/2019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DE4E75-88DF-4ADF-8177-C8A4B91AE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7F01B5-F894-4428-8AAB-2DD80EE09C1C}" type="datetimeFigureOut">
              <a:rPr lang="en-GB"/>
              <a:pPr>
                <a:defRPr/>
              </a:pPr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C4279-0E90-45C7-936D-21AD68242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FCDEC-337C-4007-8CDE-515049E4B779}"/>
              </a:ext>
            </a:extLst>
          </p:cNvPr>
          <p:cNvSpPr/>
          <p:nvPr userDrawn="1"/>
        </p:nvSpPr>
        <p:spPr>
          <a:xfrm>
            <a:off x="7800975" y="205979"/>
            <a:ext cx="1009650" cy="107037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+mn-lt"/>
            </a:endParaRP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97A1DF17-B050-4D2D-BF07-D743B7C71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3" t="15736" r="805" b="15555"/>
          <a:stretch/>
        </p:blipFill>
        <p:spPr>
          <a:xfrm>
            <a:off x="74428" y="6185"/>
            <a:ext cx="9069572" cy="5137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42B776-C2DF-4882-9DF8-036363660CEC}"/>
              </a:ext>
            </a:extLst>
          </p:cNvPr>
          <p:cNvSpPr/>
          <p:nvPr userDrawn="1"/>
        </p:nvSpPr>
        <p:spPr>
          <a:xfrm>
            <a:off x="260498" y="3019647"/>
            <a:ext cx="2573079" cy="95161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4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85801" y="2769395"/>
            <a:ext cx="3776240" cy="18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550" b="1" baseline="30000" dirty="0">
                <a:solidFill>
                  <a:schemeClr val="tx1"/>
                </a:solidFill>
                <a:latin typeface="Arial Narrow" pitchFamily="34" charset="0"/>
              </a:rPr>
              <a:t>MAP Secretariat</a:t>
            </a:r>
          </a:p>
          <a:p>
            <a:pPr eaLnBrk="1" hangingPunct="1">
              <a:defRPr/>
            </a:pPr>
            <a:endParaRPr lang="en-US" altLang="en-US" sz="1550" kern="1200" baseline="30000" dirty="0">
              <a:solidFill>
                <a:schemeClr val="tx1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c/o ESMO, The European Society for Medical Oncology</a:t>
            </a:r>
          </a:p>
          <a:p>
            <a:pPr eaLnBrk="1" hangingPunct="1">
              <a:defRPr/>
            </a:pP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Via Ginevra 4, CH-6900 Lugano</a:t>
            </a: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T. +41 (0)91 973 19 00</a:t>
            </a: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F. +41 (0)91 973 19 02</a:t>
            </a:r>
          </a:p>
          <a:p>
            <a:pPr eaLnBrk="1" hangingPunct="1">
              <a:defRPr/>
            </a:pP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http://</a:t>
            </a:r>
            <a:r>
              <a:rPr lang="en-US" altLang="en-US" sz="1550" kern="1200" baseline="30000" dirty="0" err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www.esmo.org</a:t>
            </a:r>
            <a:endParaRPr lang="en-US" altLang="en-US" sz="1550" kern="1200" baseline="30000" dirty="0">
              <a:solidFill>
                <a:schemeClr val="tx1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map@esmo.org</a:t>
            </a:r>
          </a:p>
          <a:p>
            <a:pPr eaLnBrk="1" hangingPunct="1">
              <a:defRPr/>
            </a:pPr>
            <a:endParaRPr lang="en-US" altLang="en-US" sz="18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5800" y="1700040"/>
            <a:ext cx="5193371" cy="223138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1700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1998365"/>
            <a:ext cx="5193370" cy="202856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03200"/>
            <a:ext cx="5193370" cy="2232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B19D5-796F-43E1-BA2F-F0102C4D4693}"/>
              </a:ext>
            </a:extLst>
          </p:cNvPr>
          <p:cNvSpPr txBox="1"/>
          <p:nvPr userDrawn="1"/>
        </p:nvSpPr>
        <p:spPr>
          <a:xfrm>
            <a:off x="948711" y="411269"/>
            <a:ext cx="3886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0" kern="1200" dirty="0">
                <a:solidFill>
                  <a:srgbClr val="1A2551"/>
                </a:solidFill>
                <a:effectLst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 MOLECULAR ANALYSIS FOR PERSONALISED THERAPY </a:t>
            </a:r>
            <a:endParaRPr lang="fr-CH" sz="1000" b="1" dirty="0">
              <a:solidFill>
                <a:srgbClr val="1A255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D9C3FC-3926-4C0F-9B55-E4ADAB846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295" y="290150"/>
            <a:ext cx="1025819" cy="4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04" y="1609200"/>
            <a:ext cx="4982739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604" y="2527609"/>
            <a:ext cx="4982739" cy="450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79606" y="3434400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79606" y="3670726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79606" y="4474543"/>
            <a:ext cx="3984758" cy="230833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28161" y="4392000"/>
            <a:ext cx="165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0" u="none" strike="noStrike" kern="1200" baseline="0" dirty="0">
                <a:solidFill>
                  <a:srgbClr val="1A2551"/>
                </a:solidFill>
                <a:latin typeface="Arial Narrow"/>
                <a:ea typeface="+mn-ea"/>
                <a:cs typeface="Arial Narrow"/>
              </a:rPr>
              <a:t>esmo</a:t>
            </a:r>
            <a:r>
              <a:rPr lang="en-US" sz="1600" i="0" u="none" strike="noStrike" kern="1200" baseline="0" dirty="0">
                <a:solidFill>
                  <a:srgbClr val="1A2551"/>
                </a:solidFill>
                <a:latin typeface="Arial Narrow"/>
                <a:ea typeface="+mn-ea"/>
                <a:cs typeface="Arial Narrow"/>
              </a:rPr>
              <a:t>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48711" y="411269"/>
            <a:ext cx="3886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0" kern="1200" dirty="0">
                <a:solidFill>
                  <a:srgbClr val="1A2551"/>
                </a:solidFill>
                <a:effectLst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 MOLECULAR ANALYSIS FOR PERSONALISED THERAPY </a:t>
            </a:r>
            <a:endParaRPr lang="fr-CH" sz="1000" b="1" dirty="0">
              <a:solidFill>
                <a:srgbClr val="1A255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5CE76-CF0A-450F-BB95-1B6422A1F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295" y="290150"/>
            <a:ext cx="1025819" cy="4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1609200"/>
            <a:ext cx="4982737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1" y="2527609"/>
            <a:ext cx="4982737" cy="504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72FC8-E1C3-41DB-95E2-DD9822C15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409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00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0000" y="1584722"/>
            <a:ext cx="8056800" cy="275799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6DA82-620D-4275-A22F-241065A46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0855" y="1319269"/>
            <a:ext cx="3413637" cy="301022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82683" y="1319589"/>
            <a:ext cx="4528800" cy="30099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855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0855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10812F-7582-43BD-BEC9-6210AC39C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0000" y="2878751"/>
            <a:ext cx="8056800" cy="149551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0000" y="1364364"/>
            <a:ext cx="8056800" cy="142146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00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C36938-B95F-4E1A-AB67-3660B4F4F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0000" y="1584722"/>
            <a:ext cx="8056800" cy="274877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413100"/>
            <a:ext cx="7556938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0000" y="810001"/>
            <a:ext cx="7556938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D14AF-1C10-4841-BEBE-63354F0C4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02F30-0A40-46CC-8AD0-D8C8B428F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0000" y="1584722"/>
            <a:ext cx="8236800" cy="226684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000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00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0E059-2BDF-41F3-A8E5-CEFA84A42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68" y="4503328"/>
            <a:ext cx="907736" cy="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205979"/>
            <a:ext cx="805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855" y="1200151"/>
            <a:ext cx="805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9" r:id="rId1"/>
    <p:sldLayoutId id="2147493640" r:id="rId2"/>
    <p:sldLayoutId id="2147493641" r:id="rId3"/>
    <p:sldLayoutId id="2147493642" r:id="rId4"/>
    <p:sldLayoutId id="2147493643" r:id="rId5"/>
    <p:sldLayoutId id="2147493644" r:id="rId6"/>
    <p:sldLayoutId id="2147493645" r:id="rId7"/>
    <p:sldLayoutId id="2147493646" r:id="rId8"/>
    <p:sldLayoutId id="2147493647" r:id="rId9"/>
    <p:sldLayoutId id="2147493648" r:id="rId10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4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1744"/>
            <a:ext cx="4982737" cy="823302"/>
          </a:xfrm>
        </p:spPr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03721"/>
            <a:ext cx="8036169" cy="415499"/>
          </a:xfrm>
        </p:spPr>
        <p:txBody>
          <a:bodyPr/>
          <a:lstStyle/>
          <a:p>
            <a:r>
              <a:rPr lang="en-US" dirty="0"/>
              <a:t>Please state your disclosure (even if you have nothing to declare)</a:t>
            </a:r>
          </a:p>
        </p:txBody>
      </p:sp>
    </p:spTree>
    <p:extLst>
      <p:ext uri="{BB962C8B-B14F-4D97-AF65-F5344CB8AC3E}">
        <p14:creationId xmlns:p14="http://schemas.microsoft.com/office/powerpoint/2010/main" val="32656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F2D2-8437-481D-BBC8-38FE4691E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B4A6F-422F-49B2-93F3-28BEE5B07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EB933-B114-4310-B433-4E70CBF7C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0CD80-B58E-46A0-BE9B-D760B30C7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E57BE-5240-4ED6-B1FE-9C6221568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8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40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2DDA-4E94-49B3-BE48-28E9F156685D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ESMO-Conference-Speaker-Template-ELCC-2016-wide02</Template>
  <TotalTime>67</TotalTime>
  <Words>16</Words>
  <Application>Microsoft Office PowerPoint</Application>
  <PresentationFormat>On-screen Show (16:9)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Office Theme</vt:lpstr>
      <vt:lpstr>PowerPoint Presentation</vt:lpstr>
      <vt:lpstr>DISCLOSURE SLIDE</vt:lpstr>
      <vt:lpstr>PowerPoint Presentation</vt:lpstr>
      <vt:lpstr>PowerPoint Presentation</vt:lpstr>
      <vt:lpstr>PowerPoint Presentation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2019 | Speakers Presentation Template</dc:title>
  <dc:creator>European Society for Medical Oncology</dc:creator>
  <cp:keywords>European Society for Medical Oncology, ESMO, MAP, 2019, Speakers, Presentation, Template</cp:keywords>
  <cp:lastModifiedBy>Mariya POZZI - ESMO</cp:lastModifiedBy>
  <cp:revision>20</cp:revision>
  <dcterms:created xsi:type="dcterms:W3CDTF">2016-02-17T10:07:52Z</dcterms:created>
  <dcterms:modified xsi:type="dcterms:W3CDTF">2019-09-04T08:15:02Z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