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 id="2147483654" r:id="rId6"/>
    <p:sldMasterId id="2147483656" r:id="rId7"/>
  </p:sldMasterIdLst>
  <p:notesMasterIdLst>
    <p:notesMasterId r:id="rId41"/>
  </p:notesMasterIdLst>
  <p:sldIdLst>
    <p:sldId id="258" r:id="rId8"/>
    <p:sldId id="286" r:id="rId9"/>
    <p:sldId id="288" r:id="rId10"/>
    <p:sldId id="276" r:id="rId11"/>
    <p:sldId id="304" r:id="rId12"/>
    <p:sldId id="289" r:id="rId13"/>
    <p:sldId id="291" r:id="rId14"/>
    <p:sldId id="293" r:id="rId15"/>
    <p:sldId id="292" r:id="rId16"/>
    <p:sldId id="305" r:id="rId17"/>
    <p:sldId id="306" r:id="rId18"/>
    <p:sldId id="294" r:id="rId19"/>
    <p:sldId id="295" r:id="rId20"/>
    <p:sldId id="307" r:id="rId21"/>
    <p:sldId id="308" r:id="rId22"/>
    <p:sldId id="309" r:id="rId23"/>
    <p:sldId id="296" r:id="rId24"/>
    <p:sldId id="311" r:id="rId25"/>
    <p:sldId id="312" r:id="rId26"/>
    <p:sldId id="297" r:id="rId27"/>
    <p:sldId id="298" r:id="rId28"/>
    <p:sldId id="299" r:id="rId29"/>
    <p:sldId id="314" r:id="rId30"/>
    <p:sldId id="315" r:id="rId31"/>
    <p:sldId id="300" r:id="rId32"/>
    <p:sldId id="316" r:id="rId33"/>
    <p:sldId id="301" r:id="rId34"/>
    <p:sldId id="302" r:id="rId35"/>
    <p:sldId id="317" r:id="rId36"/>
    <p:sldId id="318" r:id="rId37"/>
    <p:sldId id="284" r:id="rId38"/>
    <p:sldId id="303" r:id="rId39"/>
    <p:sldId id="285"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e KRISTOFFERSEN - ESMO" initials="LK-E" lastIdx="72" clrIdx="0"/>
  <p:cmAuthor id="2" name="Microsoft Office User" initials="Offic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BEC"/>
    <a:srgbClr val="1D5271"/>
    <a:srgbClr val="868684"/>
    <a:srgbClr val="151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9"/>
    <p:restoredTop sz="94699"/>
  </p:normalViewPr>
  <p:slideViewPr>
    <p:cSldViewPr snapToGrid="0" snapToObjects="1">
      <p:cViewPr varScale="1">
        <p:scale>
          <a:sx n="130" d="100"/>
          <a:sy n="130" d="100"/>
        </p:scale>
        <p:origin x="312"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0" d="100"/>
          <a:sy n="170" d="100"/>
        </p:scale>
        <p:origin x="6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B5FD0E-FA98-374B-914F-1194DECB82C3}" type="datetimeFigureOut">
              <a:rPr lang="en-US" smtClean="0"/>
              <a:t>4/21/2022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E29822-DDD5-4743-BFC7-0C55817B1A64}" type="slidenum">
              <a:rPr lang="en-US" smtClean="0"/>
              <a:t>‹#›</a:t>
            </a:fld>
            <a:endParaRPr lang="en-US"/>
          </a:p>
        </p:txBody>
      </p:sp>
    </p:spTree>
    <p:extLst>
      <p:ext uri="{BB962C8B-B14F-4D97-AF65-F5344CB8AC3E}">
        <p14:creationId xmlns:p14="http://schemas.microsoft.com/office/powerpoint/2010/main" val="125348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29822-DDD5-4743-BFC7-0C55817B1A64}" type="slidenum">
              <a:rPr lang="en-US" smtClean="0"/>
              <a:t>7</a:t>
            </a:fld>
            <a:endParaRPr lang="en-US"/>
          </a:p>
        </p:txBody>
      </p:sp>
    </p:spTree>
    <p:extLst>
      <p:ext uri="{BB962C8B-B14F-4D97-AF65-F5344CB8AC3E}">
        <p14:creationId xmlns:p14="http://schemas.microsoft.com/office/powerpoint/2010/main" val="219592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645701" y="2968221"/>
            <a:ext cx="6107633" cy="1211229"/>
          </a:xfrm>
          <a:prstGeom prst="rect">
            <a:avLst/>
          </a:prstGeom>
          <a:noFill/>
        </p:spPr>
        <p:txBody>
          <a:bodyPr wrap="square" rtlCol="0">
            <a:spAutoFit/>
          </a:bodyPr>
          <a:lstStyle/>
          <a:p>
            <a:pPr marR="0" algn="l" defTabSz="914400" rtl="0" eaLnBrk="1" fontAlgn="auto" latinLnBrk="0" hangingPunct="1">
              <a:lnSpc>
                <a:spcPts val="4300"/>
              </a:lnSpc>
              <a:spcBef>
                <a:spcPts val="0"/>
              </a:spcBef>
              <a:spcAft>
                <a:spcPts val="0"/>
              </a:spcAft>
              <a:buClrTx/>
              <a:buSzTx/>
              <a:buFontTx/>
              <a:buNone/>
              <a:tabLst>
                <a:tab pos="263525" algn="l"/>
              </a:tabLst>
              <a:defRPr/>
            </a:pPr>
            <a:r>
              <a:rPr lang="en-US" sz="4000" b="1" i="0" kern="1200" dirty="0">
                <a:solidFill>
                  <a:srgbClr val="1D5271"/>
                </a:solidFill>
                <a:effectLst/>
                <a:latin typeface="Helvetica Neue LT Com 97 Black Condensed" charset="0"/>
                <a:ea typeface="Helvetica Neue LT Com 97 Black Condensed" charset="0"/>
                <a:cs typeface="Helvetica Neue LT Com 97 Black Condensed" charset="0"/>
              </a:rPr>
              <a:t>Title of the </a:t>
            </a:r>
            <a:br>
              <a:rPr lang="en-US" sz="4000" b="1" i="0" kern="1200" dirty="0">
                <a:solidFill>
                  <a:srgbClr val="1D5271"/>
                </a:solidFill>
                <a:effectLst/>
                <a:latin typeface="Helvetica Neue LT Com 97 Black Condensed" charset="0"/>
                <a:ea typeface="Helvetica Neue LT Com 97 Black Condensed" charset="0"/>
                <a:cs typeface="Helvetica Neue LT Com 97 Black Condensed" charset="0"/>
              </a:rPr>
            </a:br>
            <a:r>
              <a:rPr lang="en-US" sz="4000" b="1" i="0" kern="1200" dirty="0">
                <a:solidFill>
                  <a:srgbClr val="1D5271"/>
                </a:solidFill>
                <a:effectLst/>
                <a:latin typeface="Helvetica Neue LT Com 97 Black Condensed" charset="0"/>
                <a:ea typeface="Helvetica Neue LT Com 97 Black Condensed" charset="0"/>
                <a:cs typeface="Helvetica Neue LT Com 97 Black Condensed" charset="0"/>
              </a:rPr>
              <a:t>presentation</a:t>
            </a:r>
          </a:p>
        </p:txBody>
      </p:sp>
      <p:sp>
        <p:nvSpPr>
          <p:cNvPr id="8" name="TextBox 7"/>
          <p:cNvSpPr txBox="1"/>
          <p:nvPr userDrawn="1"/>
        </p:nvSpPr>
        <p:spPr>
          <a:xfrm>
            <a:off x="645701" y="4259549"/>
            <a:ext cx="2771120" cy="369332"/>
          </a:xfrm>
          <a:prstGeom prst="rect">
            <a:avLst/>
          </a:prstGeom>
          <a:noFill/>
        </p:spPr>
        <p:txBody>
          <a:bodyPr wrap="square" rtlCol="0">
            <a:spAutoFit/>
          </a:bodyPr>
          <a:lstStyle/>
          <a:p>
            <a:r>
              <a:rPr lang="en-US" b="0" i="0" dirty="0">
                <a:solidFill>
                  <a:srgbClr val="1D5271"/>
                </a:solidFill>
                <a:latin typeface="Helvetica Neue LT Com 57 Condensed" charset="0"/>
                <a:ea typeface="Helvetica Neue LT Com 57 Condensed" charset="0"/>
                <a:cs typeface="Helvetica Neue LT Com 57 Condensed" charset="0"/>
              </a:rPr>
              <a:t>Subtitle of the presentation</a:t>
            </a:r>
          </a:p>
        </p:txBody>
      </p:sp>
      <p:sp>
        <p:nvSpPr>
          <p:cNvPr id="9" name="TextBox 8"/>
          <p:cNvSpPr txBox="1"/>
          <p:nvPr userDrawn="1"/>
        </p:nvSpPr>
        <p:spPr>
          <a:xfrm>
            <a:off x="645701" y="5041326"/>
            <a:ext cx="2987505" cy="1200329"/>
          </a:xfrm>
          <a:prstGeom prst="rect">
            <a:avLst/>
          </a:prstGeom>
          <a:noFill/>
        </p:spPr>
        <p:txBody>
          <a:bodyPr wrap="square" rtlCol="0">
            <a:spAutoFit/>
          </a:bodyPr>
          <a:lstStyle/>
          <a:p>
            <a:r>
              <a:rPr lang="en-US" b="1" i="0" dirty="0">
                <a:solidFill>
                  <a:srgbClr val="151E2D"/>
                </a:solidFill>
                <a:latin typeface="Helvetica Neue LT Com 77 Bold Condensed" charset="0"/>
                <a:ea typeface="Helvetica Neue LT Com 77 Bold Condensed" charset="0"/>
                <a:cs typeface="Helvetica Neue LT Com 77 Bold Condensed" charset="0"/>
              </a:rPr>
              <a:t>Name of the speaker</a:t>
            </a:r>
          </a:p>
          <a:p>
            <a:r>
              <a:rPr lang="en-US" b="0" i="0" dirty="0">
                <a:solidFill>
                  <a:srgbClr val="151E2D"/>
                </a:solidFill>
                <a:latin typeface="Helvetica Neue LT Com 57 Condensed" charset="0"/>
                <a:ea typeface="Helvetica Neue LT Com 57 Condensed" charset="0"/>
                <a:cs typeface="Helvetica Neue LT Com 57 Condensed" charset="0"/>
              </a:rPr>
              <a:t>Position</a:t>
            </a:r>
            <a:br>
              <a:rPr lang="en-US" b="0" i="0" dirty="0">
                <a:solidFill>
                  <a:srgbClr val="151E2D"/>
                </a:solidFill>
                <a:latin typeface="Helvetica Neue LT Com 57 Condensed" charset="0"/>
                <a:ea typeface="Helvetica Neue LT Com 57 Condensed" charset="0"/>
                <a:cs typeface="Helvetica Neue LT Com 57 Condensed" charset="0"/>
              </a:rPr>
            </a:br>
            <a:endParaRPr lang="en-US" b="0" i="0" dirty="0">
              <a:solidFill>
                <a:srgbClr val="151E2D"/>
              </a:solidFill>
              <a:latin typeface="Helvetica Neue LT Com 57 Condensed" charset="0"/>
              <a:ea typeface="Helvetica Neue LT Com 57 Condensed" charset="0"/>
              <a:cs typeface="Helvetica Neue LT Com 57 Condensed" charset="0"/>
            </a:endParaRPr>
          </a:p>
          <a:p>
            <a:r>
              <a:rPr lang="en-US" b="0" i="0" dirty="0">
                <a:solidFill>
                  <a:srgbClr val="151E2D"/>
                </a:solidFill>
                <a:latin typeface="Helvetica Neue LT Com 57 Condensed" charset="0"/>
                <a:ea typeface="Helvetica Neue LT Com 57 Condensed" charset="0"/>
                <a:cs typeface="Helvetica Neue LT Com 57 Condensed" charset="0"/>
              </a:rPr>
              <a:t>City, Nation – 00 Month 0000</a:t>
            </a:r>
          </a:p>
        </p:txBody>
      </p:sp>
    </p:spTree>
    <p:extLst>
      <p:ext uri="{BB962C8B-B14F-4D97-AF65-F5344CB8AC3E}">
        <p14:creationId xmlns:p14="http://schemas.microsoft.com/office/powerpoint/2010/main" val="2037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78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23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56181" y="2432115"/>
            <a:ext cx="6400800" cy="101566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rgbClr val="1D5271"/>
                </a:solidFill>
                <a:effectLst/>
                <a:latin typeface="Arial" charset="0"/>
                <a:ea typeface="Arial" charset="0"/>
                <a:cs typeface="Arial" charset="0"/>
              </a:rPr>
              <a:t>Early and locally advanced non-small-cell lung </a:t>
            </a:r>
            <a:br>
              <a:rPr lang="en-US" sz="2000" b="1" i="0" kern="1200" dirty="0">
                <a:solidFill>
                  <a:srgbClr val="1D5271"/>
                </a:solidFill>
                <a:effectLst/>
                <a:latin typeface="Arial" charset="0"/>
                <a:ea typeface="Arial" charset="0"/>
                <a:cs typeface="Arial" charset="0"/>
              </a:rPr>
            </a:br>
            <a:r>
              <a:rPr lang="en-US" sz="2000" b="1" i="0" kern="1200" dirty="0">
                <a:solidFill>
                  <a:srgbClr val="1D5271"/>
                </a:solidFill>
                <a:effectLst/>
                <a:latin typeface="Arial" charset="0"/>
                <a:ea typeface="Arial" charset="0"/>
                <a:cs typeface="Arial" charset="0"/>
              </a:rPr>
              <a:t>cancer(NSCLC): ESMO Clinical Practice Guidelines </a:t>
            </a:r>
            <a:br>
              <a:rPr lang="en-US" sz="2000" b="1" i="0" kern="1200" dirty="0">
                <a:solidFill>
                  <a:srgbClr val="1D5271"/>
                </a:solidFill>
                <a:effectLst/>
                <a:latin typeface="Arial" charset="0"/>
                <a:ea typeface="Arial" charset="0"/>
                <a:cs typeface="Arial" charset="0"/>
              </a:rPr>
            </a:br>
            <a:r>
              <a:rPr lang="en-US" sz="2000" b="1" i="0" kern="1200" dirty="0">
                <a:solidFill>
                  <a:srgbClr val="1D5271"/>
                </a:solidFill>
                <a:effectLst/>
                <a:latin typeface="Arial" charset="0"/>
                <a:ea typeface="Arial" charset="0"/>
                <a:cs typeface="Arial" charset="0"/>
              </a:rPr>
              <a:t>for diagnosis, treatment and follow-up</a:t>
            </a:r>
          </a:p>
        </p:txBody>
      </p:sp>
      <p:sp>
        <p:nvSpPr>
          <p:cNvPr id="4" name="TextBox 3"/>
          <p:cNvSpPr txBox="1"/>
          <p:nvPr userDrawn="1"/>
        </p:nvSpPr>
        <p:spPr>
          <a:xfrm>
            <a:off x="556181" y="3582185"/>
            <a:ext cx="5033914" cy="73866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effectLst/>
                <a:latin typeface="Arial" charset="0"/>
                <a:ea typeface="Arial" charset="0"/>
                <a:cs typeface="Arial" charset="0"/>
              </a:rPr>
              <a:t>P. E. </a:t>
            </a:r>
            <a:r>
              <a:rPr lang="en-US" sz="1400" b="0" i="0" kern="1200" dirty="0" err="1">
                <a:solidFill>
                  <a:srgbClr val="1D5271"/>
                </a:solidFill>
                <a:effectLst/>
                <a:latin typeface="Arial" charset="0"/>
                <a:ea typeface="Arial" charset="0"/>
                <a:cs typeface="Arial" charset="0"/>
              </a:rPr>
              <a:t>Postmus</a:t>
            </a:r>
            <a:r>
              <a:rPr lang="en-US" sz="1400" b="0" i="0" kern="1200" dirty="0">
                <a:solidFill>
                  <a:srgbClr val="1D5271"/>
                </a:solidFill>
                <a:effectLst/>
                <a:latin typeface="Arial" charset="0"/>
                <a:ea typeface="Arial" charset="0"/>
                <a:cs typeface="Arial" charset="0"/>
              </a:rPr>
              <a:t>, K. M. Kerr, M. </a:t>
            </a:r>
            <a:r>
              <a:rPr lang="en-US" sz="1400" b="0" i="0" kern="1200" dirty="0" err="1">
                <a:solidFill>
                  <a:srgbClr val="1D5271"/>
                </a:solidFill>
                <a:effectLst/>
                <a:latin typeface="Arial" charset="0"/>
                <a:ea typeface="Arial" charset="0"/>
                <a:cs typeface="Arial" charset="0"/>
              </a:rPr>
              <a:t>Oudkerk</a:t>
            </a:r>
            <a:r>
              <a:rPr lang="en-US" sz="1400" b="0" i="0" kern="1200" dirty="0">
                <a:solidFill>
                  <a:srgbClr val="1D5271"/>
                </a:solidFill>
                <a:effectLst/>
                <a:latin typeface="Arial" charset="0"/>
                <a:ea typeface="Arial" charset="0"/>
                <a:cs typeface="Arial" charset="0"/>
              </a:rPr>
              <a:t>, S. </a:t>
            </a:r>
            <a:r>
              <a:rPr lang="en-US" sz="1400" b="0" i="0" kern="1200" dirty="0" err="1">
                <a:solidFill>
                  <a:srgbClr val="1D5271"/>
                </a:solidFill>
                <a:effectLst/>
                <a:latin typeface="Arial" charset="0"/>
                <a:ea typeface="Arial" charset="0"/>
                <a:cs typeface="Arial" charset="0"/>
              </a:rPr>
              <a:t>Senan</a:t>
            </a:r>
            <a:r>
              <a:rPr lang="en-US" sz="1400" b="0" i="0" kern="1200" dirty="0">
                <a:solidFill>
                  <a:srgbClr val="1D5271"/>
                </a:solidFill>
                <a:effectLst/>
                <a:latin typeface="Arial" charset="0"/>
                <a:ea typeface="Arial" charset="0"/>
                <a:cs typeface="Arial" charset="0"/>
              </a:rPr>
              <a:t>, </a:t>
            </a:r>
            <a:br>
              <a:rPr lang="en-US" sz="1400" b="0" i="0" kern="1200" dirty="0">
                <a:solidFill>
                  <a:srgbClr val="1D5271"/>
                </a:solidFill>
                <a:effectLst/>
                <a:latin typeface="Arial" charset="0"/>
                <a:ea typeface="Arial" charset="0"/>
                <a:cs typeface="Arial" charset="0"/>
              </a:rPr>
            </a:br>
            <a:r>
              <a:rPr lang="en-US" sz="1400" b="0" i="0" kern="1200" dirty="0">
                <a:solidFill>
                  <a:srgbClr val="1D5271"/>
                </a:solidFill>
                <a:effectLst/>
                <a:latin typeface="Arial" charset="0"/>
                <a:ea typeface="Arial" charset="0"/>
                <a:cs typeface="Arial" charset="0"/>
              </a:rPr>
              <a:t>D. A. Waller, J. </a:t>
            </a:r>
            <a:r>
              <a:rPr lang="en-US" sz="1400" b="0" i="0" kern="1200" dirty="0" err="1">
                <a:solidFill>
                  <a:srgbClr val="1D5271"/>
                </a:solidFill>
                <a:effectLst/>
                <a:latin typeface="Arial" charset="0"/>
                <a:ea typeface="Arial" charset="0"/>
                <a:cs typeface="Arial" charset="0"/>
              </a:rPr>
              <a:t>Vansteenkiste</a:t>
            </a:r>
            <a:r>
              <a:rPr lang="en-US" sz="1400" b="0" i="0" kern="1200" dirty="0">
                <a:solidFill>
                  <a:srgbClr val="1D5271"/>
                </a:solidFill>
                <a:effectLst/>
                <a:latin typeface="Arial" charset="0"/>
                <a:ea typeface="Arial" charset="0"/>
                <a:cs typeface="Arial" charset="0"/>
              </a:rPr>
              <a:t>, C. Escriu1 &amp; S. Peters, </a:t>
            </a:r>
            <a:br>
              <a:rPr lang="en-US" sz="1400" b="0" i="0" kern="1200" dirty="0">
                <a:solidFill>
                  <a:srgbClr val="1D5271"/>
                </a:solidFill>
                <a:effectLst/>
                <a:latin typeface="Arial" charset="0"/>
                <a:ea typeface="Arial" charset="0"/>
                <a:cs typeface="Arial" charset="0"/>
              </a:rPr>
            </a:br>
            <a:r>
              <a:rPr lang="en-US" sz="1400" b="0" i="0" kern="1200" dirty="0">
                <a:solidFill>
                  <a:srgbClr val="1D5271"/>
                </a:solidFill>
                <a:effectLst/>
                <a:latin typeface="Arial" charset="0"/>
                <a:ea typeface="Arial" charset="0"/>
                <a:cs typeface="Arial" charset="0"/>
              </a:rPr>
              <a:t>on behalf of the ESMO Guidelines Committee</a:t>
            </a:r>
          </a:p>
        </p:txBody>
      </p:sp>
    </p:spTree>
    <p:extLst>
      <p:ext uri="{BB962C8B-B14F-4D97-AF65-F5344CB8AC3E}">
        <p14:creationId xmlns:p14="http://schemas.microsoft.com/office/powerpoint/2010/main" val="150299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645701" y="2968221"/>
            <a:ext cx="6107633" cy="659796"/>
          </a:xfrm>
          <a:prstGeom prst="rect">
            <a:avLst/>
          </a:prstGeom>
          <a:noFill/>
        </p:spPr>
        <p:txBody>
          <a:bodyPr wrap="square" rtlCol="0">
            <a:spAutoFit/>
          </a:bodyPr>
          <a:lstStyle/>
          <a:p>
            <a:pPr marR="0" algn="l" defTabSz="914400" rtl="0" eaLnBrk="1" fontAlgn="auto" latinLnBrk="0" hangingPunct="1">
              <a:lnSpc>
                <a:spcPts val="4300"/>
              </a:lnSpc>
              <a:spcBef>
                <a:spcPts val="0"/>
              </a:spcBef>
              <a:spcAft>
                <a:spcPts val="0"/>
              </a:spcAft>
              <a:buClrTx/>
              <a:buSzTx/>
              <a:buFontTx/>
              <a:buNone/>
              <a:tabLst>
                <a:tab pos="263525" algn="l"/>
              </a:tabLst>
              <a:defRPr/>
            </a:pPr>
            <a:r>
              <a:rPr lang="en-US" sz="3600" b="1" i="0" kern="1200" dirty="0">
                <a:solidFill>
                  <a:schemeClr val="bg1"/>
                </a:solidFill>
                <a:effectLst/>
                <a:latin typeface="Arial" charset="0"/>
                <a:ea typeface="Arial" charset="0"/>
                <a:cs typeface="Arial" charset="0"/>
              </a:rPr>
              <a:t>Title of the Chapter</a:t>
            </a:r>
          </a:p>
        </p:txBody>
      </p:sp>
      <p:sp>
        <p:nvSpPr>
          <p:cNvPr id="3" name="TextBox 2"/>
          <p:cNvSpPr txBox="1"/>
          <p:nvPr userDrawn="1"/>
        </p:nvSpPr>
        <p:spPr>
          <a:xfrm>
            <a:off x="645701" y="3611987"/>
            <a:ext cx="2771120" cy="338554"/>
          </a:xfrm>
          <a:prstGeom prst="rect">
            <a:avLst/>
          </a:prstGeom>
          <a:noFill/>
        </p:spPr>
        <p:txBody>
          <a:bodyPr wrap="square" rtlCol="0">
            <a:spAutoFit/>
          </a:bodyPr>
          <a:lstStyle/>
          <a:p>
            <a:r>
              <a:rPr lang="en-US" sz="1600" b="0" i="0" dirty="0">
                <a:solidFill>
                  <a:schemeClr val="bg1"/>
                </a:solidFill>
                <a:latin typeface="Arial" charset="0"/>
                <a:ea typeface="Arial" charset="0"/>
                <a:cs typeface="Arial" charset="0"/>
              </a:rPr>
              <a:t>Subtitle of the chapter</a:t>
            </a:r>
          </a:p>
        </p:txBody>
      </p:sp>
    </p:spTree>
    <p:extLst>
      <p:ext uri="{BB962C8B-B14F-4D97-AF65-F5344CB8AC3E}">
        <p14:creationId xmlns:p14="http://schemas.microsoft.com/office/powerpoint/2010/main" val="162037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0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82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4042546"/>
      </p:ext>
    </p:extLst>
  </p:cSld>
  <p:clrMap bg1="lt1" tx1="dk1" bg2="lt2" tx2="dk2" accent1="accent1" accent2="accent2" accent3="accent3" accent4="accent4" accent5="accent5" accent6="accent6" hlink="hlink" folHlink="folHlink"/>
  <p:sldLayoutIdLst>
    <p:sldLayoutId id="2147483651"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9521380"/>
      </p:ext>
    </p:extLst>
  </p:cSld>
  <p:clrMap bg1="lt1" tx1="dk1" bg2="lt2" tx2="dk2" accent1="accent1" accent2="accent2" accent3="accent3" accent4="accent4" accent5="accent5" accent6="accent6" hlink="hlink" folHlink="folHlink"/>
  <p:sldLayoutIdLst>
    <p:sldLayoutId id="2147483653"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3432227"/>
      </p:ext>
    </p:extLst>
  </p:cSld>
  <p:clrMap bg1="lt1" tx1="dk1" bg2="lt2" tx2="dk2" accent1="accent1" accent2="accent2" accent3="accent3" accent4="accent4" accent5="accent5" accent6="accent6" hlink="hlink" folHlink="folHlink"/>
  <p:sldLayoutIdLst>
    <p:sldLayoutId id="2147483655"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1053508"/>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701" y="2380617"/>
            <a:ext cx="8960212" cy="1195199"/>
          </a:xfrm>
          <a:prstGeom prst="rect">
            <a:avLst/>
          </a:prstGeom>
          <a:noFill/>
        </p:spPr>
        <p:txBody>
          <a:bodyPr wrap="square" rtlCol="0">
            <a:spAutoFit/>
          </a:bodyPr>
          <a:lstStyle/>
          <a:p>
            <a:pPr>
              <a:lnSpc>
                <a:spcPts val="4300"/>
              </a:lnSpc>
              <a:tabLst>
                <a:tab pos="263525" algn="l"/>
              </a:tabLst>
            </a:pPr>
            <a:r>
              <a:rPr lang="en-GB" sz="4000" b="1" dirty="0">
                <a:solidFill>
                  <a:srgbClr val="1D5271"/>
                </a:solidFill>
                <a:latin typeface="Arial Narrow" panose="020B0606020202030204" pitchFamily="34" charset="0"/>
                <a:ea typeface="Arial" charset="0"/>
                <a:cs typeface="Arial" charset="0"/>
              </a:rPr>
              <a:t>Management of toxicities from immunotherapy</a:t>
            </a:r>
            <a:endParaRPr lang="en-US" sz="4000" b="1" kern="1200" dirty="0">
              <a:solidFill>
                <a:srgbClr val="1D5271"/>
              </a:solidFill>
              <a:effectLst/>
              <a:latin typeface="Arial Narrow" panose="020B0606020202030204" pitchFamily="34" charset="0"/>
              <a:ea typeface="Arial" charset="0"/>
              <a:cs typeface="Arial" charset="0"/>
            </a:endParaRPr>
          </a:p>
        </p:txBody>
      </p:sp>
      <p:sp>
        <p:nvSpPr>
          <p:cNvPr id="3" name="TextBox 2"/>
          <p:cNvSpPr txBox="1"/>
          <p:nvPr/>
        </p:nvSpPr>
        <p:spPr>
          <a:xfrm>
            <a:off x="645701" y="3561810"/>
            <a:ext cx="7964388" cy="400110"/>
          </a:xfrm>
          <a:prstGeom prst="rect">
            <a:avLst/>
          </a:prstGeom>
          <a:noFill/>
        </p:spPr>
        <p:txBody>
          <a:bodyPr wrap="square" rtlCol="0">
            <a:spAutoFit/>
          </a:bodyPr>
          <a:lstStyle/>
          <a:p>
            <a:r>
              <a:rPr lang="en-US" sz="2000" dirty="0">
                <a:solidFill>
                  <a:srgbClr val="1D5271"/>
                </a:solidFill>
                <a:latin typeface="Arial Narrow" panose="020B0606020202030204" pitchFamily="34" charset="0"/>
                <a:ea typeface="Arial" charset="0"/>
                <a:cs typeface="Arial" charset="0"/>
              </a:rPr>
              <a:t>ESMO Clinical Practice Guidelines for diagnosis, treatment and follow-up</a:t>
            </a:r>
          </a:p>
        </p:txBody>
      </p:sp>
      <p:sp>
        <p:nvSpPr>
          <p:cNvPr id="4" name="TextBox 3"/>
          <p:cNvSpPr txBox="1"/>
          <p:nvPr/>
        </p:nvSpPr>
        <p:spPr>
          <a:xfrm>
            <a:off x="645701" y="4094306"/>
            <a:ext cx="7725666" cy="584775"/>
          </a:xfrm>
          <a:prstGeom prst="rect">
            <a:avLst/>
          </a:prstGeom>
          <a:noFill/>
        </p:spPr>
        <p:txBody>
          <a:bodyPr wrap="square" rtlCol="0">
            <a:spAutoFit/>
          </a:bodyPr>
          <a:lstStyle/>
          <a:p>
            <a:r>
              <a:rPr lang="en-US" sz="1600" dirty="0">
                <a:latin typeface="Arial Narrow" panose="020B0606020202030204" pitchFamily="34" charset="0"/>
                <a:ea typeface="Arial" charset="0"/>
                <a:cs typeface="Arial" charset="0"/>
              </a:rPr>
              <a:t>J. </a:t>
            </a:r>
            <a:r>
              <a:rPr lang="en-US" sz="1600" dirty="0" err="1">
                <a:latin typeface="Arial Narrow" panose="020B0606020202030204" pitchFamily="34" charset="0"/>
                <a:ea typeface="Arial" charset="0"/>
                <a:cs typeface="Arial" charset="0"/>
              </a:rPr>
              <a:t>Haanen</a:t>
            </a:r>
            <a:r>
              <a:rPr lang="en-US" sz="1600" dirty="0">
                <a:latin typeface="Arial Narrow" panose="020B0606020202030204" pitchFamily="34" charset="0"/>
                <a:ea typeface="Arial" charset="0"/>
                <a:cs typeface="Arial" charset="0"/>
              </a:rPr>
              <a:t>, F. </a:t>
            </a:r>
            <a:r>
              <a:rPr lang="en-US" sz="1600" dirty="0" err="1">
                <a:latin typeface="Arial Narrow" panose="020B0606020202030204" pitchFamily="34" charset="0"/>
                <a:ea typeface="Arial" charset="0"/>
                <a:cs typeface="Arial" charset="0"/>
              </a:rPr>
              <a:t>Carbonnel</a:t>
            </a:r>
            <a:r>
              <a:rPr lang="en-US" sz="1600" dirty="0">
                <a:latin typeface="Arial Narrow" panose="020B0606020202030204" pitchFamily="34" charset="0"/>
                <a:ea typeface="Arial" charset="0"/>
                <a:cs typeface="Arial" charset="0"/>
              </a:rPr>
              <a:t>, C. Robert, K. Kerr, S. Peters, J. Larkin and K. Jordan, </a:t>
            </a:r>
          </a:p>
          <a:p>
            <a:r>
              <a:rPr lang="en-US" sz="1600" dirty="0">
                <a:latin typeface="Arial Narrow" panose="020B0606020202030204" pitchFamily="34" charset="0"/>
                <a:ea typeface="Arial" charset="0"/>
                <a:cs typeface="Arial" charset="0"/>
              </a:rPr>
              <a:t>on behalf of the ESMO Guidelines Committee</a:t>
            </a:r>
            <a:endParaRPr lang="en-US" sz="1600" dirty="0">
              <a:solidFill>
                <a:srgbClr val="151E2D"/>
              </a:solidFill>
              <a:latin typeface="Arial Narrow" panose="020B0606020202030204" pitchFamily="34" charset="0"/>
              <a:ea typeface="Arial" charset="0"/>
              <a:cs typeface="Arial" charset="0"/>
            </a:endParaRPr>
          </a:p>
        </p:txBody>
      </p:sp>
      <p:sp>
        <p:nvSpPr>
          <p:cNvPr id="5" name="TextBox 4"/>
          <p:cNvSpPr txBox="1"/>
          <p:nvPr/>
        </p:nvSpPr>
        <p:spPr>
          <a:xfrm>
            <a:off x="645700" y="6096937"/>
            <a:ext cx="9615899" cy="246221"/>
          </a:xfrm>
          <a:prstGeom prst="rect">
            <a:avLst/>
          </a:prstGeom>
          <a:noFill/>
        </p:spPr>
        <p:txBody>
          <a:bodyPr wrap="square" rtlCol="0">
            <a:spAutoFit/>
          </a:bodyPr>
          <a:lstStyle/>
          <a:p>
            <a:pPr>
              <a:lnSpc>
                <a:spcPts val="1200"/>
              </a:lnSpc>
            </a:pPr>
            <a:r>
              <a:rPr lang="en-US" sz="1200" dirty="0">
                <a:latin typeface="Arial Narrow" panose="020B0606020202030204" pitchFamily="34" charset="0"/>
                <a:ea typeface="Arial" charset="0"/>
                <a:cs typeface="Arial" charset="0"/>
              </a:rPr>
              <a:t>*For details of author affiliations, correspondence and versions, please see the full version at esmo.org/Guidelines/Supportive-and-Palliative-Care</a:t>
            </a:r>
          </a:p>
        </p:txBody>
      </p:sp>
    </p:spTree>
    <p:extLst>
      <p:ext uri="{BB962C8B-B14F-4D97-AF65-F5344CB8AC3E}">
        <p14:creationId xmlns:p14="http://schemas.microsoft.com/office/powerpoint/2010/main" val="16466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19" y="4500154"/>
            <a:ext cx="10810058" cy="1538883"/>
          </a:xfrm>
          <a:prstGeom prst="rect">
            <a:avLst/>
          </a:prstGeom>
          <a:noFill/>
        </p:spPr>
        <p:txBody>
          <a:bodyPr wrap="square" rtlCol="0">
            <a:spAutoFit/>
          </a:bodyPr>
          <a:lstStyle/>
          <a:p>
            <a:pPr>
              <a:spcAft>
                <a:spcPts val="600"/>
              </a:spcAft>
            </a:pPr>
            <a:r>
              <a:rPr lang="en-GB" sz="1200" dirty="0">
                <a:solidFill>
                  <a:srgbClr val="151E2D"/>
                </a:solidFill>
                <a:latin typeface="Arial Narrow" panose="020B0606020202030204" pitchFamily="34" charset="0"/>
                <a:cs typeface="Arial" charset="0"/>
              </a:rPr>
              <a:t>**Initial replacement advice for cortisol and thyroid hormones:</a:t>
            </a:r>
          </a:p>
          <a:p>
            <a:pPr defTabSz="788988"/>
            <a:r>
              <a:rPr lang="en-GB" sz="1200" dirty="0">
                <a:solidFill>
                  <a:srgbClr val="151E2D"/>
                </a:solidFill>
                <a:latin typeface="Arial Narrow" panose="020B0606020202030204" pitchFamily="34" charset="0"/>
                <a:cs typeface="Arial" charset="0"/>
              </a:rPr>
              <a:t>If 9 am cortisol &lt; 250 nmol/L or random cortisol &lt; 150 nmol/L and vague symptoms: 	</a:t>
            </a:r>
          </a:p>
          <a:p>
            <a:pPr marL="171450" indent="-171450" defTabSz="788988">
              <a:buFont typeface="Arial" panose="020B0604020202020204" pitchFamily="34" charset="0"/>
              <a:buChar char="•"/>
            </a:pPr>
            <a:r>
              <a:rPr lang="en-GB" sz="1200" dirty="0">
                <a:solidFill>
                  <a:srgbClr val="151E2D"/>
                </a:solidFill>
                <a:latin typeface="Arial Narrow" panose="020B0606020202030204" pitchFamily="34" charset="0"/>
                <a:cs typeface="Arial" charset="0"/>
              </a:rPr>
              <a:t>Replace with hydrocortisone 20/10/10 mg</a:t>
            </a:r>
          </a:p>
          <a:p>
            <a:pPr marL="171450" indent="-171450" defTabSz="788988">
              <a:spcAft>
                <a:spcPts val="600"/>
              </a:spcAft>
              <a:buFont typeface="Arial" panose="020B0604020202020204" pitchFamily="34" charset="0"/>
              <a:buChar char="•"/>
            </a:pPr>
            <a:r>
              <a:rPr lang="en-GB" sz="1200" dirty="0">
                <a:solidFill>
                  <a:srgbClr val="151E2D"/>
                </a:solidFill>
                <a:latin typeface="Arial Narrow" panose="020B0606020202030204" pitchFamily="34" charset="0"/>
                <a:cs typeface="Arial" charset="0"/>
              </a:rPr>
              <a:t>If TFTs normal, 1–2 weekly monitoring initially (always replace cortisol for 1 week prior to thyroxine initiation)</a:t>
            </a:r>
          </a:p>
          <a:p>
            <a:r>
              <a:rPr lang="en-GB" sz="1200" dirty="0">
                <a:solidFill>
                  <a:srgbClr val="151E2D"/>
                </a:solidFill>
                <a:latin typeface="Arial Narrow" panose="020B0606020202030204" pitchFamily="34" charset="0"/>
                <a:cs typeface="Arial" charset="0"/>
              </a:rPr>
              <a:t>If falling TSH +/- low FT4:</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cs typeface="Arial" charset="0"/>
              </a:rPr>
              <a:t>Consider need for thyroxine replacement (guide is 0.5–1.5 mg/kg) based on symptoms and/or check 9 am weekly cortisol</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cs typeface="Arial" charset="0"/>
              </a:rPr>
              <a:t>See thyroid section for further information regarding interpretation of an abnormal TSH/T4</a:t>
            </a:r>
            <a:endParaRPr lang="en-US" sz="1200" dirty="0">
              <a:solidFill>
                <a:srgbClr val="151E2D"/>
              </a:solidFill>
              <a:latin typeface="Arial Narrow" panose="020B0606020202030204" pitchFamily="34" charset="0"/>
              <a:cs typeface="Arial" charset="0"/>
            </a:endParaRPr>
          </a:p>
        </p:txBody>
      </p:sp>
      <p:sp>
        <p:nvSpPr>
          <p:cNvPr id="6" name="TextBox 5"/>
          <p:cNvSpPr txBox="1"/>
          <p:nvPr/>
        </p:nvSpPr>
        <p:spPr>
          <a:xfrm>
            <a:off x="545919" y="3109945"/>
            <a:ext cx="3356247" cy="523220"/>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a:t>
            </a:r>
            <a:r>
              <a:rPr lang="en-US" sz="1400" dirty="0" err="1">
                <a:solidFill>
                  <a:srgbClr val="1D5271"/>
                </a:solidFill>
                <a:latin typeface="Arial Narrow" panose="020B0606020202030204" pitchFamily="34" charset="0"/>
                <a:ea typeface="Arial" charset="0"/>
                <a:cs typeface="Arial" charset="0"/>
              </a:rPr>
              <a:t>hypophysitis</a:t>
            </a:r>
            <a:r>
              <a:rPr lang="en-US" sz="1400" dirty="0">
                <a:solidFill>
                  <a:srgbClr val="1D5271"/>
                </a:solidFill>
                <a:latin typeface="Arial Narrow" panose="020B0606020202030204" pitchFamily="34" charset="0"/>
                <a:ea typeface="Arial" charset="0"/>
                <a:cs typeface="Arial" charset="0"/>
              </a:rPr>
              <a:t> (cont’d)</a:t>
            </a:r>
          </a:p>
        </p:txBody>
      </p:sp>
      <p:sp>
        <p:nvSpPr>
          <p:cNvPr id="8" name="TextBox 7"/>
          <p:cNvSpPr txBox="1"/>
          <p:nvPr/>
        </p:nvSpPr>
        <p:spPr>
          <a:xfrm>
            <a:off x="545920" y="2160000"/>
            <a:ext cx="3764824"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toxicities - endocrinopathies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pic>
        <p:nvPicPr>
          <p:cNvPr id="9" name="Picture 8">
            <a:extLst>
              <a:ext uri="{FF2B5EF4-FFF2-40B4-BE49-F238E27FC236}">
                <a16:creationId xmlns:a16="http://schemas.microsoft.com/office/drawing/2014/main" id="{68BB40A0-1216-EF40-99B7-5F94B1B9B37C}"/>
              </a:ext>
            </a:extLst>
          </p:cNvPr>
          <p:cNvPicPr>
            <a:picLocks noChangeAspect="1"/>
          </p:cNvPicPr>
          <p:nvPr/>
        </p:nvPicPr>
        <p:blipFill>
          <a:blip r:embed="rId2"/>
          <a:stretch>
            <a:fillRect/>
          </a:stretch>
        </p:blipFill>
        <p:spPr>
          <a:xfrm>
            <a:off x="4555280" y="932095"/>
            <a:ext cx="7531486" cy="3387176"/>
          </a:xfrm>
          <a:prstGeom prst="rect">
            <a:avLst/>
          </a:prstGeom>
        </p:spPr>
      </p:pic>
    </p:spTree>
    <p:extLst>
      <p:ext uri="{BB962C8B-B14F-4D97-AF65-F5344CB8AC3E}">
        <p14:creationId xmlns:p14="http://schemas.microsoft.com/office/powerpoint/2010/main" val="335141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42376377"/>
              </p:ext>
            </p:extLst>
          </p:nvPr>
        </p:nvGraphicFramePr>
        <p:xfrm>
          <a:off x="4567222" y="735981"/>
          <a:ext cx="7287594" cy="5154314"/>
        </p:xfrm>
        <a:graphic>
          <a:graphicData uri="http://schemas.openxmlformats.org/drawingml/2006/table">
            <a:tbl>
              <a:tblPr bandRow="1">
                <a:tableStyleId>{5C22544A-7EE6-4342-B048-85BDC9FD1C3A}</a:tableStyleId>
              </a:tblPr>
              <a:tblGrid>
                <a:gridCol w="7287594">
                  <a:extLst>
                    <a:ext uri="{9D8B030D-6E8A-4147-A177-3AD203B41FA5}">
                      <a16:colId xmlns:a16="http://schemas.microsoft.com/office/drawing/2014/main" val="20000"/>
                    </a:ext>
                  </a:extLst>
                </a:gridCol>
              </a:tblGrid>
              <a:tr h="371212">
                <a:tc>
                  <a:txBody>
                    <a:bodyPr/>
                    <a:lstStyle/>
                    <a:p>
                      <a:pPr lvl="0"/>
                      <a:r>
                        <a:rPr lang="en-US" sz="18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782760">
                <a:tc>
                  <a:txBody>
                    <a:bodyPr/>
                    <a:lstStyle/>
                    <a:p>
                      <a:pPr marL="0" indent="0">
                        <a:buFont typeface="Arial" charset="0"/>
                        <a:buNone/>
                      </a:pPr>
                      <a:r>
                        <a:rPr lang="en-GB" sz="1800" b="0" i="0" dirty="0">
                          <a:solidFill>
                            <a:srgbClr val="1D5271"/>
                          </a:solidFill>
                          <a:latin typeface="Arial Narrow" panose="020B0606020202030204" pitchFamily="34" charset="0"/>
                          <a:ea typeface="Arial" charset="0"/>
                          <a:cs typeface="Arial" charset="0"/>
                        </a:rPr>
                        <a:t>Blood glucose levels should be regularly monitored in patients treated with </a:t>
                      </a:r>
                      <a:r>
                        <a:rPr lang="en-GB" sz="1800" b="0" i="0" dirty="0" err="1">
                          <a:solidFill>
                            <a:srgbClr val="1D5271"/>
                          </a:solidFill>
                          <a:latin typeface="Arial Narrow" panose="020B0606020202030204" pitchFamily="34" charset="0"/>
                          <a:ea typeface="Arial" charset="0"/>
                          <a:cs typeface="Arial" charset="0"/>
                        </a:rPr>
                        <a:t>ICPi</a:t>
                      </a:r>
                      <a:r>
                        <a:rPr lang="en-GB" sz="1800" b="0" i="0" dirty="0">
                          <a:solidFill>
                            <a:srgbClr val="1D5271"/>
                          </a:solidFill>
                          <a:latin typeface="Arial Narrow" panose="020B0606020202030204" pitchFamily="34" charset="0"/>
                          <a:ea typeface="Arial" charset="0"/>
                          <a:cs typeface="Arial" charset="0"/>
                        </a:rPr>
                        <a:t> in order to detect the emergence of </a:t>
                      </a:r>
                      <a:r>
                        <a:rPr lang="en-GB" sz="1800" b="0" i="1" dirty="0">
                          <a:solidFill>
                            <a:srgbClr val="1D5271"/>
                          </a:solidFill>
                          <a:latin typeface="Arial Narrow" panose="020B0606020202030204" pitchFamily="34" charset="0"/>
                          <a:ea typeface="Arial" charset="0"/>
                          <a:cs typeface="Arial" charset="0"/>
                        </a:rPr>
                        <a:t>de novo </a:t>
                      </a:r>
                      <a:r>
                        <a:rPr lang="en-GB" sz="1800" b="0" i="0" dirty="0">
                          <a:solidFill>
                            <a:srgbClr val="1D5271"/>
                          </a:solidFill>
                          <a:latin typeface="Arial Narrow" panose="020B0606020202030204" pitchFamily="34" charset="0"/>
                          <a:ea typeface="Arial" charset="0"/>
                          <a:cs typeface="Arial" charset="0"/>
                        </a:rPr>
                        <a:t>DM</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48048">
                <a:tc>
                  <a:txBody>
                    <a:bodyPr/>
                    <a:lstStyle/>
                    <a:p>
                      <a:pPr marL="0" indent="0">
                        <a:buFont typeface="Arial" charset="0"/>
                        <a:buNone/>
                      </a:pPr>
                      <a:r>
                        <a:rPr lang="en-GB" sz="1800" b="0" i="0" dirty="0">
                          <a:solidFill>
                            <a:srgbClr val="1D5271"/>
                          </a:solidFill>
                          <a:latin typeface="Arial Narrow" panose="020B0606020202030204" pitchFamily="34" charset="0"/>
                          <a:ea typeface="Arial" charset="0"/>
                          <a:cs typeface="Arial" charset="0"/>
                        </a:rPr>
                        <a:t>Patients with Type 2 DM may develop ketoacidosis, which should be treated according to standard local guidelines </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883462">
                <a:tc>
                  <a:txBody>
                    <a:bodyPr/>
                    <a:lstStyle/>
                    <a:p>
                      <a:pPr marL="0" indent="0">
                        <a:buFont typeface="Arial" charset="0"/>
                        <a:buNone/>
                      </a:pPr>
                      <a:r>
                        <a:rPr lang="en-GB" sz="1800" b="0" i="0" dirty="0">
                          <a:solidFill>
                            <a:srgbClr val="1D5271"/>
                          </a:solidFill>
                          <a:latin typeface="Arial Narrow" panose="020B0606020202030204" pitchFamily="34" charset="0"/>
                          <a:ea typeface="Arial" charset="0"/>
                          <a:cs typeface="Arial" charset="0"/>
                        </a:rPr>
                        <a:t>The role of high-dose steroids in preventing total loss of pancreatic beta cells is unclear and is not recommended</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2689045138"/>
                  </a:ext>
                </a:extLst>
              </a:tr>
              <a:tr h="866211">
                <a:tc>
                  <a:txBody>
                    <a:bodyPr/>
                    <a:lstStyle/>
                    <a:p>
                      <a:pPr marL="0" indent="0">
                        <a:buFont typeface="Arial" charset="0"/>
                        <a:buNone/>
                      </a:pPr>
                      <a:endParaRPr lang="en-GB" sz="1800" b="0" i="0" dirty="0">
                        <a:solidFill>
                          <a:srgbClr val="1D5271"/>
                        </a:solidFill>
                        <a:latin typeface="Arial Narrow" panose="020B0606020202030204" pitchFamily="34" charset="0"/>
                        <a:ea typeface="Arial" charset="0"/>
                        <a:cs typeface="Arial" charset="0"/>
                      </a:endParaRPr>
                    </a:p>
                    <a:p>
                      <a:pPr marL="0" indent="0">
                        <a:buFont typeface="Arial" charset="0"/>
                        <a:buNone/>
                      </a:pPr>
                      <a:r>
                        <a:rPr lang="en-GB" sz="1800" b="0" i="0" dirty="0">
                          <a:solidFill>
                            <a:srgbClr val="1D5271"/>
                          </a:solidFill>
                          <a:latin typeface="Arial Narrow" panose="020B0606020202030204" pitchFamily="34" charset="0"/>
                          <a:ea typeface="Arial" charset="0"/>
                          <a:cs typeface="Arial" charset="0"/>
                        </a:rPr>
                        <a:t>C-peptide and antibodies against GAD and islet cells can distinguish between Type 1 and Type 2 DM</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87045555"/>
                  </a:ext>
                </a:extLst>
              </a:tr>
              <a:tr h="1042610">
                <a:tc>
                  <a:txBody>
                    <a:bodyPr/>
                    <a:lstStyle/>
                    <a:p>
                      <a:pPr marL="0" indent="0">
                        <a:buFont typeface="Arial" charset="0"/>
                        <a:buNone/>
                      </a:pPr>
                      <a:endParaRPr lang="en-GB" sz="1800" b="0" i="0" dirty="0">
                        <a:solidFill>
                          <a:srgbClr val="1D5271"/>
                        </a:solidFill>
                        <a:latin typeface="Arial Narrow" panose="020B0606020202030204" pitchFamily="34" charset="0"/>
                        <a:ea typeface="Arial" charset="0"/>
                        <a:cs typeface="Arial" charset="0"/>
                      </a:endParaRPr>
                    </a:p>
                    <a:p>
                      <a:pPr marL="0" indent="0">
                        <a:buFont typeface="Arial" charset="0"/>
                        <a:buNone/>
                      </a:pPr>
                      <a:r>
                        <a:rPr lang="en-GB" sz="1800" b="0" i="0" dirty="0">
                          <a:solidFill>
                            <a:srgbClr val="1D5271"/>
                          </a:solidFill>
                          <a:latin typeface="Arial Narrow" panose="020B0606020202030204" pitchFamily="34" charset="0"/>
                          <a:ea typeface="Arial" charset="0"/>
                          <a:cs typeface="Arial" charset="0"/>
                        </a:rPr>
                        <a:t>Restarting </a:t>
                      </a:r>
                      <a:r>
                        <a:rPr lang="en-GB" sz="1800" b="0" i="0" dirty="0" err="1">
                          <a:solidFill>
                            <a:srgbClr val="1D5271"/>
                          </a:solidFill>
                          <a:latin typeface="Arial Narrow" panose="020B0606020202030204" pitchFamily="34" charset="0"/>
                          <a:ea typeface="Arial" charset="0"/>
                          <a:cs typeface="Arial" charset="0"/>
                        </a:rPr>
                        <a:t>ICPi</a:t>
                      </a:r>
                      <a:r>
                        <a:rPr lang="en-GB" sz="1800" b="0" i="0" dirty="0">
                          <a:solidFill>
                            <a:srgbClr val="1D5271"/>
                          </a:solidFill>
                          <a:latin typeface="Arial Narrow" panose="020B0606020202030204" pitchFamily="34" charset="0"/>
                          <a:ea typeface="Arial" charset="0"/>
                          <a:cs typeface="Arial" charset="0"/>
                        </a:rPr>
                        <a:t> treatment can be considered once the patient has been regulated with insulin substitution</a:t>
                      </a:r>
                    </a:p>
                    <a:p>
                      <a:pPr marL="0" indent="0">
                        <a:buFont typeface="Arial" charset="0"/>
                        <a:buNone/>
                      </a:pPr>
                      <a:endParaRPr lang="en-GB" sz="18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60000"/>
                      </a:srgbClr>
                    </a:solidFill>
                  </a:tcPr>
                </a:tc>
                <a:extLst>
                  <a:ext uri="{0D108BD9-81ED-4DB2-BD59-A6C34878D82A}">
                    <a16:rowId xmlns:a16="http://schemas.microsoft.com/office/drawing/2014/main" val="2842631958"/>
                  </a:ext>
                </a:extLst>
              </a:tr>
            </a:tbl>
          </a:graphicData>
        </a:graphic>
      </p:graphicFrame>
      <p:sp>
        <p:nvSpPr>
          <p:cNvPr id="5" name="TextBox 4"/>
          <p:cNvSpPr txBox="1"/>
          <p:nvPr/>
        </p:nvSpPr>
        <p:spPr>
          <a:xfrm>
            <a:off x="545918" y="2126340"/>
            <a:ext cx="3790951"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toxicities - endocrinopathies</a:t>
            </a:r>
          </a:p>
        </p:txBody>
      </p:sp>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973B657B-19EA-40E5-9644-D73318B5A42F}"/>
              </a:ext>
            </a:extLst>
          </p:cNvPr>
          <p:cNvSpPr txBox="1"/>
          <p:nvPr/>
        </p:nvSpPr>
        <p:spPr>
          <a:xfrm>
            <a:off x="545919" y="3158832"/>
            <a:ext cx="3356247"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Type 1 diabetes mellitus</a:t>
            </a:r>
          </a:p>
        </p:txBody>
      </p:sp>
      <p:sp>
        <p:nvSpPr>
          <p:cNvPr id="10" name="TextBox 9">
            <a:extLst>
              <a:ext uri="{FF2B5EF4-FFF2-40B4-BE49-F238E27FC236}">
                <a16:creationId xmlns:a16="http://schemas.microsoft.com/office/drawing/2014/main" id="{2F2DFE94-0C30-43B2-BEF1-76EEF5566C48}"/>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Tree>
    <p:extLst>
      <p:ext uri="{BB962C8B-B14F-4D97-AF65-F5344CB8AC3E}">
        <p14:creationId xmlns:p14="http://schemas.microsoft.com/office/powerpoint/2010/main" val="393053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19" y="3388224"/>
            <a:ext cx="3412128" cy="2569934"/>
          </a:xfrm>
          <a:prstGeom prst="rect">
            <a:avLst/>
          </a:prstGeom>
          <a:noFill/>
        </p:spPr>
        <p:txBody>
          <a:bodyPr wrap="square" rtlCol="0">
            <a:spAutoFit/>
          </a:bodyPr>
          <a:lstStyle/>
          <a:p>
            <a:r>
              <a:rPr lang="en-GB" sz="1200" b="1" dirty="0">
                <a:solidFill>
                  <a:srgbClr val="151E2D"/>
                </a:solidFill>
                <a:latin typeface="Arial Narrow" panose="020B0606020202030204" pitchFamily="34" charset="0"/>
                <a:ea typeface="Arial" charset="0"/>
                <a:cs typeface="Arial" charset="0"/>
              </a:rPr>
              <a:t>Steroid wean:</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Grade 2: Once grade 1, wean over 2 weeks; re-escalate if worsening; treatment may be resumed once prednisolone ≤ 10 mg</a:t>
            </a:r>
          </a:p>
          <a:p>
            <a:pPr marL="171450" indent="-171450">
              <a:spcAft>
                <a:spcPts val="600"/>
              </a:spcAft>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Grade 3/4: Once improved to grade 2, can change to oral prednisolone and wean over 4 weeks; for grade 3, re-challenge only at consultant discretion</a:t>
            </a:r>
          </a:p>
          <a:p>
            <a:r>
              <a:rPr lang="en-GB" sz="1200" b="1" dirty="0">
                <a:solidFill>
                  <a:srgbClr val="151E2D"/>
                </a:solidFill>
                <a:latin typeface="Arial Narrow" panose="020B0606020202030204" pitchFamily="34" charset="0"/>
                <a:ea typeface="Arial" charset="0"/>
                <a:cs typeface="Arial" charset="0"/>
              </a:rPr>
              <a:t>Worsening despite steroids:</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If on oral change to IV (methyl)prednisolone</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If on IV add MMF 500–1000 mg bid</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If worse on MMF, consider addition of tacrolimus</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A case report has described the use of anti-thymocyte globulin in steroid + MMF-refractory fulminant hepatitis</a:t>
            </a:r>
            <a:endParaRPr lang="en-US" sz="1200" dirty="0">
              <a:solidFill>
                <a:srgbClr val="151E2D"/>
              </a:solidFill>
              <a:latin typeface="Arial Narrow" panose="020B0606020202030204" pitchFamily="34" charset="0"/>
              <a:ea typeface="Arial" charset="0"/>
              <a:cs typeface="Arial" charset="0"/>
            </a:endParaRPr>
          </a:p>
        </p:txBody>
      </p:sp>
      <p:sp>
        <p:nvSpPr>
          <p:cNvPr id="6" name="TextBox 5"/>
          <p:cNvSpPr txBox="1"/>
          <p:nvPr/>
        </p:nvSpPr>
        <p:spPr>
          <a:xfrm>
            <a:off x="545918" y="3080447"/>
            <a:ext cx="3356247"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hepatitis</a:t>
            </a:r>
          </a:p>
        </p:txBody>
      </p:sp>
      <p:sp>
        <p:nvSpPr>
          <p:cNvPr id="8" name="TextBox 7"/>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hepatotoxicity</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pic>
        <p:nvPicPr>
          <p:cNvPr id="4" name="Picture 3">
            <a:extLst>
              <a:ext uri="{FF2B5EF4-FFF2-40B4-BE49-F238E27FC236}">
                <a16:creationId xmlns:a16="http://schemas.microsoft.com/office/drawing/2014/main" id="{2A09D3C0-4277-AC47-B7BB-0B583D3302F6}"/>
              </a:ext>
            </a:extLst>
          </p:cNvPr>
          <p:cNvPicPr>
            <a:picLocks noChangeAspect="1"/>
          </p:cNvPicPr>
          <p:nvPr/>
        </p:nvPicPr>
        <p:blipFill rotWithShape="1">
          <a:blip r:embed="rId2"/>
          <a:srcRect b="14260"/>
          <a:stretch/>
        </p:blipFill>
        <p:spPr>
          <a:xfrm>
            <a:off x="4239327" y="660605"/>
            <a:ext cx="7500109" cy="5455237"/>
          </a:xfrm>
          <a:prstGeom prst="rect">
            <a:avLst/>
          </a:prstGeom>
        </p:spPr>
      </p:pic>
    </p:spTree>
    <p:extLst>
      <p:ext uri="{BB962C8B-B14F-4D97-AF65-F5344CB8AC3E}">
        <p14:creationId xmlns:p14="http://schemas.microsoft.com/office/powerpoint/2010/main" val="78569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3011412"/>
            <a:ext cx="2465071" cy="523220"/>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a:t>
            </a:r>
            <a:r>
              <a:rPr lang="en-US" sz="1400" dirty="0" err="1">
                <a:solidFill>
                  <a:srgbClr val="1D5271"/>
                </a:solidFill>
                <a:latin typeface="Arial Narrow" panose="020B0606020202030204" pitchFamily="34" charset="0"/>
                <a:ea typeface="Arial" charset="0"/>
                <a:cs typeface="Arial" charset="0"/>
              </a:rPr>
              <a:t>diarrhoea</a:t>
            </a:r>
            <a:r>
              <a:rPr lang="en-US" sz="1400" dirty="0">
                <a:solidFill>
                  <a:srgbClr val="1D5271"/>
                </a:solidFill>
                <a:latin typeface="Arial Narrow" panose="020B0606020202030204" pitchFamily="34" charset="0"/>
                <a:ea typeface="Arial" charset="0"/>
                <a:cs typeface="Arial" charset="0"/>
              </a:rPr>
              <a:t> and colitis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DE469E82-E4A3-46D8-A989-6089122731A7}"/>
              </a:ext>
            </a:extLst>
          </p:cNvPr>
          <p:cNvSpPr txBox="1"/>
          <p:nvPr/>
        </p:nvSpPr>
        <p:spPr>
          <a:xfrm>
            <a:off x="545918" y="3708306"/>
            <a:ext cx="2934474" cy="2092881"/>
          </a:xfrm>
          <a:prstGeom prst="rect">
            <a:avLst/>
          </a:prstGeom>
          <a:noFill/>
        </p:spPr>
        <p:txBody>
          <a:bodyPr wrap="square" rtlCol="0">
            <a:spAutoFit/>
          </a:bodyPr>
          <a:lstStyle/>
          <a:p>
            <a:pPr>
              <a:spcAft>
                <a:spcPts val="600"/>
              </a:spcAft>
            </a:pPr>
            <a:r>
              <a:rPr lang="en-GB" sz="1200" baseline="30000" dirty="0">
                <a:solidFill>
                  <a:srgbClr val="151E2D"/>
                </a:solidFill>
                <a:latin typeface="Arial Narrow" panose="020B0606020202030204" pitchFamily="34" charset="0"/>
                <a:ea typeface="Arial" charset="0"/>
                <a:cs typeface="Arial" charset="0"/>
              </a:rPr>
              <a:t>†</a:t>
            </a:r>
            <a:r>
              <a:rPr lang="en-GB" sz="1200" dirty="0">
                <a:solidFill>
                  <a:srgbClr val="151E2D"/>
                </a:solidFill>
                <a:latin typeface="Arial Narrow" panose="020B0606020202030204" pitchFamily="34" charset="0"/>
                <a:ea typeface="Arial" charset="0"/>
                <a:cs typeface="Arial" charset="0"/>
              </a:rPr>
              <a:t>Loperamide 4 mg first dose then 2 mg </a:t>
            </a:r>
            <a:br>
              <a:rPr lang="en-GB" sz="1200" dirty="0">
                <a:solidFill>
                  <a:srgbClr val="151E2D"/>
                </a:solidFill>
                <a:latin typeface="Arial Narrow" panose="020B0606020202030204" pitchFamily="34" charset="0"/>
                <a:ea typeface="Arial" charset="0"/>
                <a:cs typeface="Arial" charset="0"/>
              </a:rPr>
            </a:br>
            <a:r>
              <a:rPr lang="en-GB" sz="1200" dirty="0">
                <a:solidFill>
                  <a:srgbClr val="151E2D"/>
                </a:solidFill>
                <a:latin typeface="Arial Narrow" panose="020B0606020202030204" pitchFamily="34" charset="0"/>
                <a:ea typeface="Arial" charset="0"/>
                <a:cs typeface="Arial" charset="0"/>
              </a:rPr>
              <a:t>30 minutes before each meal and after each </a:t>
            </a:r>
            <a:br>
              <a:rPr lang="en-GB" sz="1200" dirty="0">
                <a:solidFill>
                  <a:srgbClr val="151E2D"/>
                </a:solidFill>
                <a:latin typeface="Arial Narrow" panose="020B0606020202030204" pitchFamily="34" charset="0"/>
                <a:ea typeface="Arial" charset="0"/>
                <a:cs typeface="Arial" charset="0"/>
              </a:rPr>
            </a:br>
            <a:r>
              <a:rPr lang="en-GB" sz="1200" dirty="0">
                <a:solidFill>
                  <a:srgbClr val="151E2D"/>
                </a:solidFill>
                <a:latin typeface="Arial Narrow" panose="020B0606020202030204" pitchFamily="34" charset="0"/>
                <a:ea typeface="Arial" charset="0"/>
                <a:cs typeface="Arial" charset="0"/>
              </a:rPr>
              <a:t>loose stool until 12 hours without diarrhoea</a:t>
            </a:r>
            <a:br>
              <a:rPr lang="en-GB" sz="1200" dirty="0">
                <a:solidFill>
                  <a:srgbClr val="151E2D"/>
                </a:solidFill>
                <a:latin typeface="Arial Narrow" panose="020B0606020202030204" pitchFamily="34" charset="0"/>
                <a:ea typeface="Arial" charset="0"/>
                <a:cs typeface="Arial" charset="0"/>
              </a:rPr>
            </a:br>
            <a:r>
              <a:rPr lang="en-GB" sz="1200" dirty="0">
                <a:solidFill>
                  <a:srgbClr val="151E2D"/>
                </a:solidFill>
                <a:latin typeface="Arial Narrow" panose="020B0606020202030204" pitchFamily="34" charset="0"/>
                <a:ea typeface="Arial" charset="0"/>
                <a:cs typeface="Arial" charset="0"/>
              </a:rPr>
              <a:t>(max 16 mg/day)</a:t>
            </a:r>
          </a:p>
          <a:p>
            <a:r>
              <a:rPr lang="en-GB" sz="1200" dirty="0">
                <a:solidFill>
                  <a:srgbClr val="151E2D"/>
                </a:solidFill>
                <a:latin typeface="Arial Narrow" panose="020B0606020202030204" pitchFamily="34" charset="0"/>
                <a:ea typeface="Arial" charset="0"/>
                <a:cs typeface="Arial" charset="0"/>
              </a:rPr>
              <a:t>Steroid wean duration:</a:t>
            </a:r>
          </a:p>
          <a:p>
            <a:r>
              <a:rPr lang="en-GB" sz="1200" baseline="30000" dirty="0">
                <a:solidFill>
                  <a:srgbClr val="151E2D"/>
                </a:solidFill>
                <a:latin typeface="Arial Narrow" panose="020B0606020202030204" pitchFamily="34" charset="0"/>
                <a:ea typeface="Arial" charset="0"/>
                <a:cs typeface="Arial" charset="0"/>
              </a:rPr>
              <a:t>1</a:t>
            </a:r>
            <a:r>
              <a:rPr lang="en-GB" sz="1200" dirty="0">
                <a:solidFill>
                  <a:srgbClr val="151E2D"/>
                </a:solidFill>
                <a:latin typeface="Arial Narrow" panose="020B0606020202030204" pitchFamily="34" charset="0"/>
                <a:ea typeface="Arial" charset="0"/>
                <a:cs typeface="Arial" charset="0"/>
              </a:rPr>
              <a:t>Moderate: wean over 2–4 weeks</a:t>
            </a:r>
          </a:p>
          <a:p>
            <a:pPr>
              <a:spcAft>
                <a:spcPts val="600"/>
              </a:spcAft>
            </a:pPr>
            <a:r>
              <a:rPr lang="en-GB" sz="1200" baseline="30000" dirty="0">
                <a:solidFill>
                  <a:srgbClr val="151E2D"/>
                </a:solidFill>
                <a:latin typeface="Arial Narrow" panose="020B0606020202030204" pitchFamily="34" charset="0"/>
                <a:ea typeface="Arial" charset="0"/>
                <a:cs typeface="Arial" charset="0"/>
              </a:rPr>
              <a:t>2</a:t>
            </a:r>
            <a:r>
              <a:rPr lang="en-GB" sz="1200" dirty="0">
                <a:solidFill>
                  <a:srgbClr val="151E2D"/>
                </a:solidFill>
                <a:latin typeface="Arial Narrow" panose="020B0606020202030204" pitchFamily="34" charset="0"/>
                <a:ea typeface="Arial" charset="0"/>
                <a:cs typeface="Arial" charset="0"/>
              </a:rPr>
              <a:t>Severe: wean over 4–8 weeks</a:t>
            </a:r>
          </a:p>
          <a:p>
            <a:r>
              <a:rPr lang="en-GB" sz="1200" baseline="30000" dirty="0">
                <a:solidFill>
                  <a:srgbClr val="151E2D"/>
                </a:solidFill>
                <a:latin typeface="Arial Narrow" panose="020B0606020202030204" pitchFamily="34" charset="0"/>
                <a:ea typeface="Arial" charset="0"/>
                <a:cs typeface="Arial" charset="0"/>
              </a:rPr>
              <a:t>*</a:t>
            </a:r>
            <a:r>
              <a:rPr lang="en-GB" sz="1200" dirty="0">
                <a:solidFill>
                  <a:srgbClr val="151E2D"/>
                </a:solidFill>
                <a:latin typeface="Arial Narrow" panose="020B0606020202030204" pitchFamily="34" charset="0"/>
                <a:ea typeface="Arial" charset="0"/>
                <a:cs typeface="Arial" charset="0"/>
              </a:rPr>
              <a:t>Steroids &gt; 4 weeks: Consider PJP prophylaxis, regular random blood glucose, </a:t>
            </a:r>
            <a:r>
              <a:rPr lang="en-GB" sz="1200" dirty="0" err="1">
                <a:solidFill>
                  <a:srgbClr val="151E2D"/>
                </a:solidFill>
                <a:latin typeface="Arial Narrow" panose="020B0606020202030204" pitchFamily="34" charset="0"/>
                <a:ea typeface="Arial" charset="0"/>
                <a:cs typeface="Arial" charset="0"/>
              </a:rPr>
              <a:t>VitD</a:t>
            </a:r>
            <a:r>
              <a:rPr lang="en-GB" sz="1200" dirty="0">
                <a:solidFill>
                  <a:srgbClr val="151E2D"/>
                </a:solidFill>
                <a:latin typeface="Arial Narrow" panose="020B0606020202030204" pitchFamily="34" charset="0"/>
                <a:ea typeface="Arial" charset="0"/>
                <a:cs typeface="Arial" charset="0"/>
              </a:rPr>
              <a:t> level, start calcium/</a:t>
            </a:r>
            <a:r>
              <a:rPr lang="en-GB" sz="1200" dirty="0" err="1">
                <a:solidFill>
                  <a:srgbClr val="151E2D"/>
                </a:solidFill>
                <a:latin typeface="Arial Narrow" panose="020B0606020202030204" pitchFamily="34" charset="0"/>
                <a:ea typeface="Arial" charset="0"/>
                <a:cs typeface="Arial" charset="0"/>
              </a:rPr>
              <a:t>VitD</a:t>
            </a:r>
            <a:r>
              <a:rPr lang="en-GB" sz="1200" dirty="0">
                <a:solidFill>
                  <a:srgbClr val="151E2D"/>
                </a:solidFill>
                <a:latin typeface="Arial Narrow" panose="020B0606020202030204" pitchFamily="34" charset="0"/>
                <a:ea typeface="Arial" charset="0"/>
                <a:cs typeface="Arial" charset="0"/>
              </a:rPr>
              <a:t> supplement</a:t>
            </a:r>
            <a:endParaRPr lang="en-US" sz="1200" dirty="0">
              <a:solidFill>
                <a:srgbClr val="151E2D"/>
              </a:solidFill>
              <a:latin typeface="Arial Narrow" panose="020B0606020202030204" pitchFamily="34" charset="0"/>
              <a:ea typeface="Arial" charset="0"/>
              <a:cs typeface="Arial" charset="0"/>
            </a:endParaRPr>
          </a:p>
        </p:txBody>
      </p:sp>
      <p:sp>
        <p:nvSpPr>
          <p:cNvPr id="11" name="TextBox 10">
            <a:extLst>
              <a:ext uri="{FF2B5EF4-FFF2-40B4-BE49-F238E27FC236}">
                <a16:creationId xmlns:a16="http://schemas.microsoft.com/office/drawing/2014/main" id="{CC06B6A8-6528-744C-BD43-4EE1D800511B}"/>
              </a:ext>
            </a:extLst>
          </p:cNvPr>
          <p:cNvSpPr txBox="1"/>
          <p:nvPr/>
        </p:nvSpPr>
        <p:spPr>
          <a:xfrm>
            <a:off x="545919" y="1684687"/>
            <a:ext cx="2759366" cy="1384995"/>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gastrointestinal toxicities</a:t>
            </a:r>
          </a:p>
        </p:txBody>
      </p:sp>
      <p:pic>
        <p:nvPicPr>
          <p:cNvPr id="3" name="Picture 2">
            <a:extLst>
              <a:ext uri="{FF2B5EF4-FFF2-40B4-BE49-F238E27FC236}">
                <a16:creationId xmlns:a16="http://schemas.microsoft.com/office/drawing/2014/main" id="{78308AFE-821B-A147-84F1-B42F0C8C176F}"/>
              </a:ext>
            </a:extLst>
          </p:cNvPr>
          <p:cNvPicPr>
            <a:picLocks noChangeAspect="1"/>
          </p:cNvPicPr>
          <p:nvPr/>
        </p:nvPicPr>
        <p:blipFill>
          <a:blip r:embed="rId2"/>
          <a:stretch>
            <a:fillRect/>
          </a:stretch>
        </p:blipFill>
        <p:spPr>
          <a:xfrm>
            <a:off x="4323805" y="303562"/>
            <a:ext cx="7704544" cy="5938920"/>
          </a:xfrm>
          <a:prstGeom prst="rect">
            <a:avLst/>
          </a:prstGeom>
        </p:spPr>
      </p:pic>
    </p:spTree>
    <p:extLst>
      <p:ext uri="{BB962C8B-B14F-4D97-AF65-F5344CB8AC3E}">
        <p14:creationId xmlns:p14="http://schemas.microsoft.com/office/powerpoint/2010/main" val="86600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04130173"/>
              </p:ext>
            </p:extLst>
          </p:nvPr>
        </p:nvGraphicFramePr>
        <p:xfrm>
          <a:off x="4019731" y="1294393"/>
          <a:ext cx="7895822" cy="3478693"/>
        </p:xfrm>
        <a:graphic>
          <a:graphicData uri="http://schemas.openxmlformats.org/drawingml/2006/table">
            <a:tbl>
              <a:tblPr bandRow="1">
                <a:tableStyleId>{5C22544A-7EE6-4342-B048-85BDC9FD1C3A}</a:tableStyleId>
              </a:tblPr>
              <a:tblGrid>
                <a:gridCol w="2537013">
                  <a:extLst>
                    <a:ext uri="{9D8B030D-6E8A-4147-A177-3AD203B41FA5}">
                      <a16:colId xmlns:a16="http://schemas.microsoft.com/office/drawing/2014/main" val="20000"/>
                    </a:ext>
                  </a:extLst>
                </a:gridCol>
                <a:gridCol w="5358809">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829434">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Most common symptoms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Diarrhoea, abdominal pain, </a:t>
                      </a:r>
                      <a:r>
                        <a:rPr lang="en-GB" sz="1600" b="0" i="0" dirty="0" err="1">
                          <a:solidFill>
                            <a:srgbClr val="1D5271"/>
                          </a:solidFill>
                          <a:latin typeface="Arial Narrow" panose="020B0606020202030204" pitchFamily="34" charset="0"/>
                          <a:ea typeface="Arial" charset="0"/>
                          <a:cs typeface="Arial" charset="0"/>
                        </a:rPr>
                        <a:t>hematochezia</a:t>
                      </a:r>
                      <a:r>
                        <a:rPr lang="en-GB" sz="1600" b="0" i="0" dirty="0">
                          <a:solidFill>
                            <a:srgbClr val="1D5271"/>
                          </a:solidFill>
                          <a:latin typeface="Arial Narrow" panose="020B0606020202030204" pitchFamily="34" charset="0"/>
                          <a:ea typeface="Arial" charset="0"/>
                          <a:cs typeface="Arial" charset="0"/>
                        </a:rPr>
                        <a:t>, weight loss, fever and vomiting, mouth ulcers, anal lesions and extra-intestinal manifestations</a:t>
                      </a:r>
                    </a:p>
                    <a:p>
                      <a:pPr marL="0" lvl="0" indent="0">
                        <a:buFont typeface="Arial" charset="0"/>
                        <a:buNone/>
                      </a:pPr>
                      <a:r>
                        <a:rPr lang="en-GB" sz="1600" b="0" i="0" dirty="0">
                          <a:solidFill>
                            <a:srgbClr val="1D5271"/>
                          </a:solidFill>
                          <a:latin typeface="Arial Narrow" panose="020B0606020202030204" pitchFamily="34" charset="0"/>
                          <a:ea typeface="Arial" charset="0"/>
                          <a:cs typeface="Arial" charset="0"/>
                        </a:rPr>
                        <a:t>(Upper GI symptoms and endoscopic lesions have been reported)</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1598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Main biological abnormalities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Anaemia, increased serum CRP and low serum albumin levels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1598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Ruling out infection and cancer as causes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Bacterial </a:t>
                      </a:r>
                      <a:r>
                        <a:rPr lang="en-GB" sz="1600" b="0" i="0" dirty="0" err="1">
                          <a:solidFill>
                            <a:srgbClr val="1D5271"/>
                          </a:solidFill>
                          <a:latin typeface="Arial Narrow" panose="020B0606020202030204" pitchFamily="34" charset="0"/>
                          <a:ea typeface="Arial" charset="0"/>
                          <a:cs typeface="Arial" charset="0"/>
                        </a:rPr>
                        <a:t>enteropathogens</a:t>
                      </a:r>
                      <a:r>
                        <a:rPr lang="en-GB" sz="1600" b="0" i="0" dirty="0">
                          <a:solidFill>
                            <a:srgbClr val="1D5271"/>
                          </a:solidFill>
                          <a:latin typeface="Arial Narrow" panose="020B0606020202030204" pitchFamily="34" charset="0"/>
                          <a:ea typeface="Arial" charset="0"/>
                          <a:cs typeface="Arial" charset="0"/>
                        </a:rPr>
                        <a:t> and </a:t>
                      </a:r>
                      <a:r>
                        <a:rPr lang="en-GB" sz="1600" b="0" i="1" dirty="0">
                          <a:solidFill>
                            <a:srgbClr val="1D5271"/>
                          </a:solidFill>
                          <a:latin typeface="Arial Narrow" panose="020B0606020202030204" pitchFamily="34" charset="0"/>
                          <a:ea typeface="Arial" charset="0"/>
                          <a:cs typeface="Arial" charset="0"/>
                        </a:rPr>
                        <a:t>Clostridium difficile</a:t>
                      </a:r>
                      <a:r>
                        <a:rPr lang="en-GB" sz="1600" b="0" i="0" dirty="0">
                          <a:solidFill>
                            <a:srgbClr val="1D5271"/>
                          </a:solidFill>
                          <a:latin typeface="Arial Narrow" panose="020B0606020202030204" pitchFamily="34" charset="0"/>
                          <a:ea typeface="Arial" charset="0"/>
                          <a:cs typeface="Arial" charset="0"/>
                        </a:rPr>
                        <a:t> toxin content of stools and investigation of GI metastases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3550874482"/>
                  </a:ext>
                </a:extLst>
              </a:tr>
              <a:tr h="63239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Further investigations</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rgbClr val="1D5271"/>
                      </a:solidFill>
                      <a:prstDash val="solid"/>
                      <a:round/>
                      <a:headEnd type="none" w="med" len="med"/>
                      <a:tailEnd type="none" w="med" len="med"/>
                    </a:lnB>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Flexible endoscopy can confirm the diagnosis of enterocolitis</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487603285"/>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10" name="TextBox 9">
            <a:extLst>
              <a:ext uri="{FF2B5EF4-FFF2-40B4-BE49-F238E27FC236}">
                <a16:creationId xmlns:a16="http://schemas.microsoft.com/office/drawing/2014/main" id="{31EFD6ED-D430-4A2C-B604-804D774E1450}"/>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11" name="TextBox 10">
            <a:extLst>
              <a:ext uri="{FF2B5EF4-FFF2-40B4-BE49-F238E27FC236}">
                <a16:creationId xmlns:a16="http://schemas.microsoft.com/office/drawing/2014/main" id="{357CC978-D00A-1645-A995-63C46ADC7D54}"/>
              </a:ext>
            </a:extLst>
          </p:cNvPr>
          <p:cNvSpPr txBox="1"/>
          <p:nvPr/>
        </p:nvSpPr>
        <p:spPr>
          <a:xfrm>
            <a:off x="545920" y="3544994"/>
            <a:ext cx="2601188"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GI toxicity of ICPIs (most commonly observed with anti-CTLA-4 alone or anti-CTLA-4 + anti-PD-1/PD-L1)</a:t>
            </a:r>
          </a:p>
        </p:txBody>
      </p:sp>
      <p:sp>
        <p:nvSpPr>
          <p:cNvPr id="12" name="TextBox 11">
            <a:extLst>
              <a:ext uri="{FF2B5EF4-FFF2-40B4-BE49-F238E27FC236}">
                <a16:creationId xmlns:a16="http://schemas.microsoft.com/office/drawing/2014/main" id="{21B794E4-A93C-184E-BFA6-AB4AB4AD69AC}"/>
              </a:ext>
            </a:extLst>
          </p:cNvPr>
          <p:cNvSpPr txBox="1"/>
          <p:nvPr/>
        </p:nvSpPr>
        <p:spPr>
          <a:xfrm>
            <a:off x="545919" y="2126340"/>
            <a:ext cx="2759366" cy="1384995"/>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gastrointestinal toxicities</a:t>
            </a:r>
          </a:p>
        </p:txBody>
      </p:sp>
    </p:spTree>
    <p:extLst>
      <p:ext uri="{BB962C8B-B14F-4D97-AF65-F5344CB8AC3E}">
        <p14:creationId xmlns:p14="http://schemas.microsoft.com/office/powerpoint/2010/main" val="317466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21228796"/>
              </p:ext>
            </p:extLst>
          </p:nvPr>
        </p:nvGraphicFramePr>
        <p:xfrm>
          <a:off x="3784600" y="404064"/>
          <a:ext cx="8194040" cy="5908670"/>
        </p:xfrm>
        <a:graphic>
          <a:graphicData uri="http://schemas.openxmlformats.org/drawingml/2006/table">
            <a:tbl>
              <a:tblPr bandRow="1">
                <a:tableStyleId>{5C22544A-7EE6-4342-B048-85BDC9FD1C3A}</a:tableStyleId>
              </a:tblPr>
              <a:tblGrid>
                <a:gridCol w="2703286">
                  <a:extLst>
                    <a:ext uri="{9D8B030D-6E8A-4147-A177-3AD203B41FA5}">
                      <a16:colId xmlns:a16="http://schemas.microsoft.com/office/drawing/2014/main" val="20000"/>
                    </a:ext>
                  </a:extLst>
                </a:gridCol>
                <a:gridCol w="5490754">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Management</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tc hMerge="1">
                  <a:txBody>
                    <a:bodyPr/>
                    <a:lstStyle/>
                    <a:p>
                      <a:pPr marL="0" indent="0">
                        <a:buFont typeface="Arial" charset="0"/>
                        <a:buNone/>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1598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Non-severe diarrhoea</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Treatment with </a:t>
                      </a:r>
                      <a:r>
                        <a:rPr lang="en-GB" sz="1600" b="0" i="0" dirty="0" err="1">
                          <a:solidFill>
                            <a:srgbClr val="1D5271"/>
                          </a:solidFill>
                          <a:latin typeface="Arial Narrow" panose="020B0606020202030204" pitchFamily="34" charset="0"/>
                          <a:ea typeface="Arial" charset="0"/>
                          <a:cs typeface="Arial" charset="0"/>
                        </a:rPr>
                        <a:t>antidiarrhoeals</a:t>
                      </a:r>
                      <a:r>
                        <a:rPr lang="en-GB" sz="1600" b="0" i="0" dirty="0">
                          <a:solidFill>
                            <a:srgbClr val="1D5271"/>
                          </a:solidFill>
                          <a:latin typeface="Arial Narrow" panose="020B0606020202030204" pitchFamily="34" charset="0"/>
                          <a:ea typeface="Arial" charset="0"/>
                          <a:cs typeface="Arial" charset="0"/>
                        </a:rPr>
                        <a:t>, fluid and electrolyte supplementation, if required, and </a:t>
                      </a:r>
                      <a:r>
                        <a:rPr lang="en-GB" sz="1600" b="0" i="0" dirty="0" err="1">
                          <a:solidFill>
                            <a:srgbClr val="1D5271"/>
                          </a:solidFill>
                          <a:latin typeface="Arial Narrow" panose="020B0606020202030204" pitchFamily="34" charset="0"/>
                          <a:ea typeface="Arial" charset="0"/>
                          <a:cs typeface="Arial" charset="0"/>
                        </a:rPr>
                        <a:t>ICPis</a:t>
                      </a:r>
                      <a:r>
                        <a:rPr lang="en-GB" sz="1600" b="0" i="0" dirty="0">
                          <a:solidFill>
                            <a:srgbClr val="1D5271"/>
                          </a:solidFill>
                          <a:latin typeface="Arial Narrow" panose="020B0606020202030204" pitchFamily="34" charset="0"/>
                          <a:ea typeface="Arial" charset="0"/>
                          <a:cs typeface="Arial" charset="0"/>
                        </a:rPr>
                        <a:t> can be continued</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1598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Persistent grade 2 / severe grade 3–4 /  grade 1-2 with alarm symptoms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discontinuation and initiation of systemic corticosteroids </a:t>
                      </a:r>
                      <a:br>
                        <a:rPr lang="en-GB" sz="1600" b="0" i="0" dirty="0">
                          <a:solidFill>
                            <a:srgbClr val="1D5271"/>
                          </a:solidFill>
                          <a:latin typeface="Arial Narrow" panose="020B0606020202030204" pitchFamily="34" charset="0"/>
                          <a:ea typeface="Arial" charset="0"/>
                          <a:cs typeface="Arial" charset="0"/>
                        </a:rPr>
                      </a:br>
                      <a:r>
                        <a:rPr lang="en-GB" sz="1600" b="0" i="0" dirty="0">
                          <a:solidFill>
                            <a:srgbClr val="1D5271"/>
                          </a:solidFill>
                          <a:latin typeface="Arial Narrow" panose="020B0606020202030204" pitchFamily="34" charset="0"/>
                          <a:ea typeface="Arial" charset="0"/>
                          <a:cs typeface="Arial" charset="0"/>
                        </a:rPr>
                        <a:t>(1 to 2 mg/kg IV daily) </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550874482"/>
                  </a:ext>
                </a:extLst>
              </a:tr>
              <a:tr h="63239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Response to IV corticosteroids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Responding (within 3–5 days): switch to the oral form, treatment tapered over 8–12 weeks</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Not responding: switch to infliximab 5 mg/kg (unless contraindicated)</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487603285"/>
                  </a:ext>
                </a:extLst>
              </a:tr>
              <a:tr h="632390">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Colonic perforation </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200" b="0" i="0" dirty="0">
                          <a:solidFill>
                            <a:srgbClr val="1D5271"/>
                          </a:solidFill>
                          <a:latin typeface="Arial Narrow" panose="020B0606020202030204" pitchFamily="34" charset="0"/>
                          <a:ea typeface="Arial" charset="0"/>
                          <a:cs typeface="Arial" charset="0"/>
                        </a:rPr>
                        <a:t>(with or without intra-abdominal abscess) </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Emergency subtotal colectomy with ileostomy and endoscopy</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2629609145"/>
                  </a:ext>
                </a:extLst>
              </a:tr>
              <a:tr h="320148">
                <a:tc gridSpan="2">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Follow-up and long-term implications</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tc h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28747318"/>
                  </a:ext>
                </a:extLst>
              </a:tr>
              <a:tr h="632390">
                <a:tc gridSpan="2">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Corticosteroids or infliximab treatment does not affect response and OS of patients treated with ipilimumab</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h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875344405"/>
                  </a:ext>
                </a:extLst>
              </a:tr>
              <a:tr h="632390">
                <a:tc gridSpan="2">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Reintroduction of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in patients previously experiencing enterocolitis is associated with a high risk of relapse - discuss on an individual basis</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tc h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2830258412"/>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19" y="3544995"/>
            <a:ext cx="2821011"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GI toxicity of </a:t>
            </a:r>
            <a:r>
              <a:rPr lang="en-US" sz="1400" dirty="0" err="1">
                <a:solidFill>
                  <a:srgbClr val="1D5271"/>
                </a:solidFill>
                <a:latin typeface="Arial Narrow" panose="020B0606020202030204" pitchFamily="34" charset="0"/>
                <a:ea typeface="Arial" charset="0"/>
                <a:cs typeface="Arial" charset="0"/>
              </a:rPr>
              <a:t>ICPis</a:t>
            </a:r>
            <a:r>
              <a:rPr lang="en-US" sz="1400" dirty="0">
                <a:solidFill>
                  <a:srgbClr val="1D5271"/>
                </a:solidFill>
                <a:latin typeface="Arial Narrow" panose="020B0606020202030204" pitchFamily="34" charset="0"/>
                <a:ea typeface="Arial" charset="0"/>
                <a:cs typeface="Arial" charset="0"/>
              </a:rPr>
              <a:t> – management, follow-up and long-term implications</a:t>
            </a:r>
          </a:p>
        </p:txBody>
      </p:sp>
      <p:sp>
        <p:nvSpPr>
          <p:cNvPr id="10" name="TextBox 9">
            <a:extLst>
              <a:ext uri="{FF2B5EF4-FFF2-40B4-BE49-F238E27FC236}">
                <a16:creationId xmlns:a16="http://schemas.microsoft.com/office/drawing/2014/main" id="{5E53A37F-8507-4E10-BFE5-5BFD35F00065}"/>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009289B5-A272-BF48-94B1-75DDE9FCACE5}"/>
              </a:ext>
            </a:extLst>
          </p:cNvPr>
          <p:cNvSpPr txBox="1"/>
          <p:nvPr/>
        </p:nvSpPr>
        <p:spPr>
          <a:xfrm>
            <a:off x="545919" y="2126340"/>
            <a:ext cx="2759366" cy="1384995"/>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gastrointestinal toxicities</a:t>
            </a:r>
          </a:p>
        </p:txBody>
      </p:sp>
    </p:spTree>
    <p:extLst>
      <p:ext uri="{BB962C8B-B14F-4D97-AF65-F5344CB8AC3E}">
        <p14:creationId xmlns:p14="http://schemas.microsoft.com/office/powerpoint/2010/main" val="346144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33861187"/>
              </p:ext>
            </p:extLst>
          </p:nvPr>
        </p:nvGraphicFramePr>
        <p:xfrm>
          <a:off x="3786474" y="777907"/>
          <a:ext cx="7952962" cy="5138672"/>
        </p:xfrm>
        <a:graphic>
          <a:graphicData uri="http://schemas.openxmlformats.org/drawingml/2006/table">
            <a:tbl>
              <a:tblPr bandRow="1">
                <a:tableStyleId>{5C22544A-7EE6-4342-B048-85BDC9FD1C3A}</a:tableStyleId>
              </a:tblPr>
              <a:tblGrid>
                <a:gridCol w="2088546">
                  <a:extLst>
                    <a:ext uri="{9D8B030D-6E8A-4147-A177-3AD203B41FA5}">
                      <a16:colId xmlns:a16="http://schemas.microsoft.com/office/drawing/2014/main" val="20000"/>
                    </a:ext>
                  </a:extLst>
                </a:gridCol>
                <a:gridCol w="5864416">
                  <a:extLst>
                    <a:ext uri="{9D8B030D-6E8A-4147-A177-3AD203B41FA5}">
                      <a16:colId xmlns:a16="http://schemas.microsoft.com/office/drawing/2014/main" val="20001"/>
                    </a:ext>
                  </a:extLst>
                </a:gridCol>
              </a:tblGrid>
              <a:tr h="323113">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443152">
                <a:tc gridSpan="2">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600" b="1" dirty="0">
                          <a:solidFill>
                            <a:srgbClr val="1D5271"/>
                          </a:solidFill>
                          <a:latin typeface="Arial Narrow" panose="020B0606020202030204" pitchFamily="34" charset="0"/>
                          <a:ea typeface="Arial" charset="0"/>
                          <a:cs typeface="Arial" charset="0"/>
                        </a:rPr>
                        <a:t>Anti-PD-1</a:t>
                      </a:r>
                      <a:endParaRPr lang="en-GB" sz="1600" b="1"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tc hMerge="1">
                  <a:txBody>
                    <a:bodyPr/>
                    <a:lstStyle/>
                    <a:p>
                      <a:pPr marL="0" indent="0">
                        <a:buFont typeface="Arial" charset="0"/>
                        <a:buNone/>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78143">
                <a:tc>
                  <a:txBody>
                    <a:bodyPr/>
                    <a:lstStyle/>
                    <a:p>
                      <a:pPr marL="273050" marR="0" lvl="1"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Common symptoms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Diarrhoea, nausea/vomiting and abdominal pain, with a median time to symptom onset of 3 months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913134">
                <a:tc>
                  <a:txBody>
                    <a:bodyPr/>
                    <a:lstStyle/>
                    <a:p>
                      <a:pPr marL="27305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Endoscopic findings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Normal mucosa through mild erythema to severe inflammation and histological findings include lamina propria expansion, villus blunting, </a:t>
                      </a:r>
                      <a:br>
                        <a:rPr lang="en-GB" sz="1600" b="0" i="0" dirty="0">
                          <a:solidFill>
                            <a:srgbClr val="1D5271"/>
                          </a:solidFill>
                          <a:latin typeface="Arial Narrow" panose="020B0606020202030204" pitchFamily="34" charset="0"/>
                          <a:ea typeface="Arial" charset="0"/>
                          <a:cs typeface="Arial" charset="0"/>
                        </a:rPr>
                      </a:br>
                      <a:r>
                        <a:rPr lang="en-GB" sz="1600" b="0" i="0" dirty="0">
                          <a:solidFill>
                            <a:srgbClr val="1D5271"/>
                          </a:solidFill>
                          <a:latin typeface="Arial Narrow" panose="020B0606020202030204" pitchFamily="34" charset="0"/>
                          <a:ea typeface="Arial" charset="0"/>
                          <a:cs typeface="Arial" charset="0"/>
                        </a:rPr>
                        <a:t>intra-epithelial neutrophils and increased crypt/gland apoptosis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550874482"/>
                  </a:ext>
                </a:extLst>
              </a:tr>
              <a:tr h="1148125">
                <a:tc>
                  <a:txBody>
                    <a:bodyPr/>
                    <a:lstStyle/>
                    <a:p>
                      <a:pPr marL="27305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Different patterns</a:t>
                      </a:r>
                      <a:br>
                        <a:rPr lang="en-GB" sz="1600" b="0" i="0" dirty="0">
                          <a:solidFill>
                            <a:srgbClr val="1D5271"/>
                          </a:solidFill>
                          <a:latin typeface="Arial Narrow" panose="020B0606020202030204" pitchFamily="34" charset="0"/>
                          <a:ea typeface="Arial" charset="0"/>
                          <a:cs typeface="Arial" charset="0"/>
                        </a:rPr>
                      </a:br>
                      <a:r>
                        <a:rPr lang="en-GB" sz="1600" b="0" i="0" dirty="0">
                          <a:solidFill>
                            <a:srgbClr val="1D5271"/>
                          </a:solidFill>
                          <a:latin typeface="Arial Narrow" panose="020B0606020202030204" pitchFamily="34" charset="0"/>
                          <a:ea typeface="Arial" charset="0"/>
                          <a:cs typeface="Arial" charset="0"/>
                        </a:rPr>
                        <a:t>of GI </a:t>
                      </a:r>
                      <a:r>
                        <a:rPr lang="en-GB" sz="1600" b="0" i="0" dirty="0" err="1">
                          <a:solidFill>
                            <a:srgbClr val="1D5271"/>
                          </a:solidFill>
                          <a:latin typeface="Arial Narrow" panose="020B0606020202030204" pitchFamily="34" charset="0"/>
                          <a:ea typeface="Arial" charset="0"/>
                          <a:cs typeface="Arial" charset="0"/>
                        </a:rPr>
                        <a:t>irAEs</a:t>
                      </a: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Acute colitis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Microscopic colitis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Upper GI involvement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Pseudo-obstruction</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487603285"/>
                  </a:ext>
                </a:extLst>
              </a:tr>
              <a:tr h="443152">
                <a:tc gridSpan="2">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600" b="1" dirty="0">
                          <a:solidFill>
                            <a:srgbClr val="1D5271"/>
                          </a:solidFill>
                          <a:latin typeface="Arial Narrow" panose="020B0606020202030204" pitchFamily="34" charset="0"/>
                          <a:ea typeface="Arial" charset="0"/>
                          <a:cs typeface="Arial" charset="0"/>
                        </a:rPr>
                        <a:t>Combined anti-CTLA-4 and anti-PD-1 antibodies </a:t>
                      </a:r>
                      <a:endParaRPr lang="en-GB" sz="1600" b="1" i="0" dirty="0">
                        <a:solidFill>
                          <a:srgbClr val="FF0000"/>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tc h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600" b="0" i="0" dirty="0">
                        <a:solidFill>
                          <a:srgbClr val="FF0000"/>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2629609145"/>
                  </a:ext>
                </a:extLst>
              </a:tr>
              <a:tr h="1041152">
                <a:tc gridSpan="2">
                  <a:txBody>
                    <a:bodyPr/>
                    <a:lstStyle/>
                    <a:p>
                      <a:pPr marL="27305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kern="1200" dirty="0">
                          <a:solidFill>
                            <a:srgbClr val="1D5271"/>
                          </a:solidFill>
                          <a:latin typeface="Arial Narrow" panose="020B0606020202030204" pitchFamily="34" charset="0"/>
                          <a:ea typeface="Arial" charset="0"/>
                          <a:cs typeface="Arial" charset="0"/>
                        </a:rPr>
                        <a:t>With this combined treatment, pancreatitis and small bowel enteritis, which may be visible on CT scan, require </a:t>
                      </a:r>
                      <a:r>
                        <a:rPr lang="en-GB" sz="1600" b="0" i="0" kern="1200" dirty="0" err="1">
                          <a:solidFill>
                            <a:srgbClr val="1D5271"/>
                          </a:solidFill>
                          <a:latin typeface="Arial Narrow" panose="020B0606020202030204" pitchFamily="34" charset="0"/>
                          <a:ea typeface="Arial" charset="0"/>
                          <a:cs typeface="Arial" charset="0"/>
                        </a:rPr>
                        <a:t>ICPi</a:t>
                      </a:r>
                      <a:r>
                        <a:rPr lang="en-GB" sz="1600" b="0" i="0" kern="1200" dirty="0">
                          <a:solidFill>
                            <a:srgbClr val="1D5271"/>
                          </a:solidFill>
                          <a:latin typeface="Arial Narrow" panose="020B0606020202030204" pitchFamily="34" charset="0"/>
                          <a:ea typeface="Arial" charset="0"/>
                          <a:cs typeface="Arial" charset="0"/>
                        </a:rPr>
                        <a:t> treatment discontinuation and initiation of immunosuppression</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tc h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875344405"/>
                  </a:ext>
                </a:extLst>
              </a:tr>
            </a:tbl>
          </a:graphicData>
        </a:graphic>
      </p:graphicFrame>
      <p:sp>
        <p:nvSpPr>
          <p:cNvPr id="6" name="TextBox 5">
            <a:extLst>
              <a:ext uri="{FF2B5EF4-FFF2-40B4-BE49-F238E27FC236}">
                <a16:creationId xmlns:a16="http://schemas.microsoft.com/office/drawing/2014/main" id="{D0239664-8BD1-47AB-A202-2770DB1552B4}"/>
              </a:ext>
            </a:extLst>
          </p:cNvPr>
          <p:cNvSpPr txBox="1"/>
          <p:nvPr/>
        </p:nvSpPr>
        <p:spPr>
          <a:xfrm>
            <a:off x="545919" y="3544995"/>
            <a:ext cx="2618017"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GI toxicity of ICPIs (most commonly observed with anti-CTLA-4 alone or anti-CTLA-4 + anti-PD-1/PD-L1)</a:t>
            </a:r>
          </a:p>
        </p:txBody>
      </p:sp>
      <p:sp>
        <p:nvSpPr>
          <p:cNvPr id="10" name="TextBox 9">
            <a:extLst>
              <a:ext uri="{FF2B5EF4-FFF2-40B4-BE49-F238E27FC236}">
                <a16:creationId xmlns:a16="http://schemas.microsoft.com/office/drawing/2014/main" id="{710203B4-7C88-4CDF-B814-692E9CB74087}"/>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3E446175-F675-4845-ACBB-002044F0DB0F}"/>
              </a:ext>
            </a:extLst>
          </p:cNvPr>
          <p:cNvSpPr txBox="1"/>
          <p:nvPr/>
        </p:nvSpPr>
        <p:spPr>
          <a:xfrm>
            <a:off x="545919" y="2126340"/>
            <a:ext cx="2759366" cy="1384995"/>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gastrointestinal toxicities</a:t>
            </a:r>
          </a:p>
        </p:txBody>
      </p:sp>
    </p:spTree>
    <p:extLst>
      <p:ext uri="{BB962C8B-B14F-4D97-AF65-F5344CB8AC3E}">
        <p14:creationId xmlns:p14="http://schemas.microsoft.com/office/powerpoint/2010/main" val="201675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3211234"/>
            <a:ext cx="3356247" cy="523220"/>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pneumonitis</a:t>
            </a:r>
          </a:p>
        </p:txBody>
      </p:sp>
      <p:sp>
        <p:nvSpPr>
          <p:cNvPr id="8" name="TextBox 7"/>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pneumonitis toxicities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192D5245-6063-4822-8B5C-88CA056547B5}"/>
              </a:ext>
            </a:extLst>
          </p:cNvPr>
          <p:cNvSpPr txBox="1"/>
          <p:nvPr/>
        </p:nvSpPr>
        <p:spPr>
          <a:xfrm>
            <a:off x="545918" y="3865242"/>
            <a:ext cx="3599361" cy="1831271"/>
          </a:xfrm>
          <a:prstGeom prst="rect">
            <a:avLst/>
          </a:prstGeom>
          <a:noFill/>
        </p:spPr>
        <p:txBody>
          <a:bodyPr wrap="square" rtlCol="0">
            <a:spAutoFit/>
          </a:bodyPr>
          <a:lstStyle/>
          <a:p>
            <a:r>
              <a:rPr lang="en-GB" sz="1200" b="1" dirty="0">
                <a:solidFill>
                  <a:srgbClr val="151E2D"/>
                </a:solidFill>
                <a:latin typeface="Arial Narrow" panose="020B0606020202030204" pitchFamily="34" charset="0"/>
                <a:ea typeface="Arial" charset="0"/>
                <a:cs typeface="Arial" charset="0"/>
              </a:rPr>
              <a:t>History:</a:t>
            </a:r>
          </a:p>
          <a:p>
            <a:pPr>
              <a:spcAft>
                <a:spcPts val="600"/>
              </a:spcAft>
            </a:pPr>
            <a:r>
              <a:rPr lang="en-GB" sz="1200" dirty="0">
                <a:solidFill>
                  <a:srgbClr val="151E2D"/>
                </a:solidFill>
                <a:latin typeface="Arial Narrow" panose="020B0606020202030204" pitchFamily="34" charset="0"/>
                <a:ea typeface="Arial" charset="0"/>
                <a:cs typeface="Arial" charset="0"/>
              </a:rPr>
              <a:t>Pulmonary hypertension/respiratory; disease/connective tissue disease; Influenza/Mycobacterium; tuberculosis exposure; Smoking history; Travel history; Allergy history including exposure to home/occupational aeroallergens</a:t>
            </a:r>
          </a:p>
          <a:p>
            <a:r>
              <a:rPr lang="en-GB" sz="1200" b="1" dirty="0">
                <a:solidFill>
                  <a:srgbClr val="151E2D"/>
                </a:solidFill>
                <a:latin typeface="Arial Narrow" panose="020B0606020202030204" pitchFamily="34" charset="0"/>
                <a:ea typeface="Arial" charset="0"/>
                <a:cs typeface="Arial" charset="0"/>
              </a:rPr>
              <a:t>Differential Diagnosis:</a:t>
            </a:r>
          </a:p>
          <a:p>
            <a:r>
              <a:rPr lang="en-GB" sz="1200" dirty="0">
                <a:solidFill>
                  <a:srgbClr val="151E2D"/>
                </a:solidFill>
                <a:latin typeface="Arial Narrow" panose="020B0606020202030204" pitchFamily="34" charset="0"/>
                <a:ea typeface="Arial" charset="0"/>
                <a:cs typeface="Arial" charset="0"/>
              </a:rPr>
              <a:t>Pneumonia (including atypical, pneumocystis, tuberculosis); Lymphangitis; Usual interstitial pneumonias; Pulmonary oedema; Pulmonary emboli; Sarcoidosis</a:t>
            </a:r>
            <a:endParaRPr lang="en-US" sz="1200" dirty="0">
              <a:solidFill>
                <a:srgbClr val="151E2D"/>
              </a:solidFill>
              <a:latin typeface="Arial Narrow" panose="020B0606020202030204" pitchFamily="34" charset="0"/>
              <a:ea typeface="Arial" charset="0"/>
              <a:cs typeface="Arial" charset="0"/>
            </a:endParaRPr>
          </a:p>
        </p:txBody>
      </p:sp>
      <p:pic>
        <p:nvPicPr>
          <p:cNvPr id="2" name="Picture 1">
            <a:extLst>
              <a:ext uri="{FF2B5EF4-FFF2-40B4-BE49-F238E27FC236}">
                <a16:creationId xmlns:a16="http://schemas.microsoft.com/office/drawing/2014/main" id="{7634B3A4-E848-094B-8A8F-0F5C5A33608A}"/>
              </a:ext>
            </a:extLst>
          </p:cNvPr>
          <p:cNvPicPr>
            <a:picLocks noChangeAspect="1"/>
          </p:cNvPicPr>
          <p:nvPr/>
        </p:nvPicPr>
        <p:blipFill>
          <a:blip r:embed="rId2"/>
          <a:stretch>
            <a:fillRect/>
          </a:stretch>
        </p:blipFill>
        <p:spPr>
          <a:xfrm>
            <a:off x="4440330" y="474921"/>
            <a:ext cx="7384166" cy="5691962"/>
          </a:xfrm>
          <a:prstGeom prst="rect">
            <a:avLst/>
          </a:prstGeom>
        </p:spPr>
      </p:pic>
    </p:spTree>
    <p:extLst>
      <p:ext uri="{BB962C8B-B14F-4D97-AF65-F5344CB8AC3E}">
        <p14:creationId xmlns:p14="http://schemas.microsoft.com/office/powerpoint/2010/main" val="15460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8242655"/>
              </p:ext>
            </p:extLst>
          </p:nvPr>
        </p:nvGraphicFramePr>
        <p:xfrm>
          <a:off x="4509589" y="1615195"/>
          <a:ext cx="7070634" cy="3722533"/>
        </p:xfrm>
        <a:graphic>
          <a:graphicData uri="http://schemas.openxmlformats.org/drawingml/2006/table">
            <a:tbl>
              <a:tblPr bandRow="1">
                <a:tableStyleId>{5C22544A-7EE6-4342-B048-85BDC9FD1C3A}</a:tableStyleId>
              </a:tblPr>
              <a:tblGrid>
                <a:gridCol w="2100217">
                  <a:extLst>
                    <a:ext uri="{9D8B030D-6E8A-4147-A177-3AD203B41FA5}">
                      <a16:colId xmlns:a16="http://schemas.microsoft.com/office/drawing/2014/main" val="20000"/>
                    </a:ext>
                  </a:extLst>
                </a:gridCol>
                <a:gridCol w="4970417">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829434">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Radiological features </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285750" indent="-285750">
                        <a:buFont typeface="Arial" panose="020B0604020202020204" pitchFamily="34" charset="0"/>
                        <a:buChar char="•"/>
                      </a:pPr>
                      <a:r>
                        <a:rPr lang="en-GB" sz="1600" b="0" i="0" dirty="0">
                          <a:solidFill>
                            <a:srgbClr val="1D5271"/>
                          </a:solidFill>
                          <a:latin typeface="Arial Narrow" panose="020B0606020202030204" pitchFamily="34" charset="0"/>
                          <a:ea typeface="Arial" charset="0"/>
                          <a:cs typeface="Arial" charset="0"/>
                        </a:rPr>
                        <a:t>Ground glass opacities</a:t>
                      </a:r>
                    </a:p>
                    <a:p>
                      <a:pPr marL="285750" indent="-285750">
                        <a:buFont typeface="Arial" panose="020B0604020202020204" pitchFamily="34" charset="0"/>
                        <a:buChar char="•"/>
                      </a:pPr>
                      <a:r>
                        <a:rPr lang="en-GB" sz="1600" b="0" i="0" dirty="0">
                          <a:solidFill>
                            <a:srgbClr val="1D5271"/>
                          </a:solidFill>
                          <a:latin typeface="Arial Narrow" panose="020B0606020202030204" pitchFamily="34" charset="0"/>
                          <a:ea typeface="Arial" charset="0"/>
                          <a:cs typeface="Arial" charset="0"/>
                        </a:rPr>
                        <a:t>A cryptogenic organising pneumonia-like appearance</a:t>
                      </a:r>
                    </a:p>
                    <a:p>
                      <a:pPr marL="285750" indent="-285750">
                        <a:buFont typeface="Arial" panose="020B0604020202020204" pitchFamily="34" charset="0"/>
                        <a:buChar char="•"/>
                      </a:pPr>
                      <a:r>
                        <a:rPr lang="en-GB" sz="1600" b="0" i="0" dirty="0">
                          <a:solidFill>
                            <a:srgbClr val="1D5271"/>
                          </a:solidFill>
                          <a:latin typeface="Arial Narrow" panose="020B0606020202030204" pitchFamily="34" charset="0"/>
                          <a:ea typeface="Arial" charset="0"/>
                          <a:cs typeface="Arial" charset="0"/>
                        </a:rPr>
                        <a:t>Interstitial pneumonia pattern</a:t>
                      </a:r>
                    </a:p>
                    <a:p>
                      <a:pPr marL="285750" indent="-285750">
                        <a:buFont typeface="Arial" panose="020B0604020202020204" pitchFamily="34" charset="0"/>
                        <a:buChar char="•"/>
                      </a:pPr>
                      <a:r>
                        <a:rPr lang="en-GB" sz="1600" b="0" i="0" dirty="0">
                          <a:solidFill>
                            <a:srgbClr val="1D5271"/>
                          </a:solidFill>
                          <a:latin typeface="Arial Narrow" panose="020B0606020202030204" pitchFamily="34" charset="0"/>
                          <a:ea typeface="Arial" charset="0"/>
                          <a:cs typeface="Arial" charset="0"/>
                        </a:rPr>
                        <a:t>Characteristics of hypersensitivity pneumonitis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1598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Lung biopsy</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Generally not required for patient management, unless there is doubt as to the aetiology of pulmonary infiltrates, when a VATS biopsy is the method of choice</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124837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Bronchoscopy with BAL </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rgbClr val="1D5271"/>
                      </a:solidFill>
                      <a:prstDash val="solid"/>
                      <a:round/>
                      <a:headEnd type="none" w="med" len="med"/>
                      <a:tailEnd type="none" w="med" len="med"/>
                    </a:lnB>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dirty="0">
                          <a:solidFill>
                            <a:srgbClr val="1D5271"/>
                          </a:solidFill>
                          <a:latin typeface="Arial Narrow" panose="020B0606020202030204" pitchFamily="34" charset="0"/>
                          <a:ea typeface="Arial" charset="0"/>
                          <a:cs typeface="Arial" charset="0"/>
                        </a:rPr>
                        <a:t>Supports the identification of infections and is recommended in any symptomatic pneumonia</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60000"/>
                      </a:srgbClr>
                    </a:solidFill>
                  </a:tcPr>
                </a:tc>
                <a:extLst>
                  <a:ext uri="{0D108BD9-81ED-4DB2-BD59-A6C34878D82A}">
                    <a16:rowId xmlns:a16="http://schemas.microsoft.com/office/drawing/2014/main" val="3550874482"/>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20" y="3114107"/>
            <a:ext cx="2946218" cy="1169551"/>
          </a:xfrm>
          <a:prstGeom prst="rect">
            <a:avLst/>
          </a:prstGeom>
          <a:noFill/>
        </p:spPr>
        <p:txBody>
          <a:bodyPr wrap="square" rtlCol="0">
            <a:spAutoFit/>
          </a:bodyPr>
          <a:lstStyle/>
          <a:p>
            <a:r>
              <a:rPr lang="en-GB" sz="1400" dirty="0">
                <a:solidFill>
                  <a:srgbClr val="1D5271"/>
                </a:solidFill>
                <a:latin typeface="Arial Narrow" panose="020B0606020202030204" pitchFamily="34" charset="0"/>
                <a:ea typeface="Arial" charset="0"/>
                <a:cs typeface="Arial" charset="0"/>
              </a:rPr>
              <a:t>Any new respiratory symptom require prompt investigation to formally exclude lung toxicity and all patients presenting with pulmonary symptoms should be assessed by CT</a:t>
            </a:r>
          </a:p>
        </p:txBody>
      </p:sp>
      <p:sp>
        <p:nvSpPr>
          <p:cNvPr id="10" name="TextBox 9">
            <a:extLst>
              <a:ext uri="{FF2B5EF4-FFF2-40B4-BE49-F238E27FC236}">
                <a16:creationId xmlns:a16="http://schemas.microsoft.com/office/drawing/2014/main" id="{0DF0CA45-D61E-47AC-B480-E640101D5823}"/>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32BB266E-6553-CE4C-B900-178BE4910655}"/>
              </a:ext>
            </a:extLst>
          </p:cNvPr>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pneumonitis toxicities</a:t>
            </a:r>
          </a:p>
        </p:txBody>
      </p:sp>
    </p:spTree>
    <p:extLst>
      <p:ext uri="{BB962C8B-B14F-4D97-AF65-F5344CB8AC3E}">
        <p14:creationId xmlns:p14="http://schemas.microsoft.com/office/powerpoint/2010/main" val="184811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58538432"/>
              </p:ext>
            </p:extLst>
          </p:nvPr>
        </p:nvGraphicFramePr>
        <p:xfrm>
          <a:off x="3902166" y="387714"/>
          <a:ext cx="7991566" cy="5740800"/>
        </p:xfrm>
        <a:graphic>
          <a:graphicData uri="http://schemas.openxmlformats.org/drawingml/2006/table">
            <a:tbl>
              <a:tblPr bandRow="1">
                <a:tableStyleId>{5C22544A-7EE6-4342-B048-85BDC9FD1C3A}</a:tableStyleId>
              </a:tblPr>
              <a:tblGrid>
                <a:gridCol w="1623727">
                  <a:extLst>
                    <a:ext uri="{9D8B030D-6E8A-4147-A177-3AD203B41FA5}">
                      <a16:colId xmlns:a16="http://schemas.microsoft.com/office/drawing/2014/main" val="20000"/>
                    </a:ext>
                  </a:extLst>
                </a:gridCol>
                <a:gridCol w="6367839">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571742">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Immune-related pneumonitis is documented or suspected</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buFont typeface="Arial" panose="020B0604020202020204" pitchFamily="34" charset="0"/>
                        <a:buNone/>
                      </a:pPr>
                      <a:r>
                        <a:rPr lang="en-GB" sz="1600" b="0" i="0" dirty="0">
                          <a:solidFill>
                            <a:srgbClr val="1D5271"/>
                          </a:solidFill>
                          <a:latin typeface="Arial Narrow" panose="020B0606020202030204" pitchFamily="34" charset="0"/>
                          <a:ea typeface="Arial" charset="0"/>
                          <a:cs typeface="Arial" charset="0"/>
                        </a:rPr>
                        <a:t>Immunosuppressive treatment should be started immediately</a:t>
                      </a:r>
                    </a:p>
                    <a:p>
                      <a:pPr marL="285750" indent="-285750">
                        <a:buFont typeface="Arial" panose="020B0604020202020204" pitchFamily="34" charset="0"/>
                        <a:buChar char="•"/>
                      </a:pP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320296">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When no possibility to rule out infection using bronchoscopy</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Oral or IV broad-spectrum antibiotics should be administered in parallel to the immunosuppressive treatment for grade ≥ 3 pneumonitis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57122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Grade 1–2</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dirty="0">
                          <a:solidFill>
                            <a:srgbClr val="1D5271"/>
                          </a:solidFill>
                          <a:latin typeface="Arial Narrow" panose="020B0606020202030204" pitchFamily="34" charset="0"/>
                          <a:ea typeface="Arial" charset="0"/>
                          <a:cs typeface="Arial" charset="0"/>
                        </a:rPr>
                        <a:t>Oral prednisone 1 mg/kg daily or equivalent with clinical assessment every 2–3 days initially is recommended, with additional radiological assessments for grade 2 pneumonitis, and possible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interruption. Following recovery, steroids should be tapered over 4–6 weeks and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reintroduction delayed until the daily steroid dose is ≤ 10 mg of oral prednisone</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3550874482"/>
                  </a:ext>
                </a:extLst>
              </a:tr>
              <a:tr h="734046">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Grade 3–4 moderate-to-severe cases</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rgbClr val="1D5271"/>
                      </a:solidFill>
                      <a:prstDash val="solid"/>
                      <a:round/>
                      <a:headEnd type="none" w="med" len="med"/>
                      <a:tailEnd type="none" w="med" len="med"/>
                    </a:lnB>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dirty="0">
                          <a:solidFill>
                            <a:srgbClr val="1D5271"/>
                          </a:solidFill>
                          <a:latin typeface="Arial Narrow" panose="020B0606020202030204" pitchFamily="34" charset="0"/>
                          <a:ea typeface="Arial" charset="0"/>
                          <a:cs typeface="Arial" charset="0"/>
                        </a:rPr>
                        <a:t>Hospitalisation, treatment with high dose IV (methyl)prednisolone 2–4 mg/kg/day or equivalent and permanent discontinuation of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is recommended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If there is no improvement after 2 days, additional immunosuppressive strategies, such as infliximab, MMF or cyclophosphamide, are recommended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Steroids should be tapered slowly over at least 6 weeks to prevent recurrence</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1716088580"/>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19" y="3104226"/>
            <a:ext cx="3356247"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Management of pneumonitis</a:t>
            </a:r>
          </a:p>
        </p:txBody>
      </p:sp>
      <p:sp>
        <p:nvSpPr>
          <p:cNvPr id="10" name="TextBox 9">
            <a:extLst>
              <a:ext uri="{FF2B5EF4-FFF2-40B4-BE49-F238E27FC236}">
                <a16:creationId xmlns:a16="http://schemas.microsoft.com/office/drawing/2014/main" id="{4C9B85C0-CFA2-43BD-A036-23214EE391F9}"/>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D57C1B73-2448-6048-831F-DCAAAFA994A5}"/>
              </a:ext>
            </a:extLst>
          </p:cNvPr>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pneumonitis toxicities</a:t>
            </a:r>
          </a:p>
        </p:txBody>
      </p:sp>
    </p:spTree>
    <p:extLst>
      <p:ext uri="{BB962C8B-B14F-4D97-AF65-F5344CB8AC3E}">
        <p14:creationId xmlns:p14="http://schemas.microsoft.com/office/powerpoint/2010/main" val="69201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19" y="5236869"/>
            <a:ext cx="3016599" cy="646331"/>
          </a:xfrm>
          <a:prstGeom prst="rect">
            <a:avLst/>
          </a:prstGeom>
          <a:noFill/>
        </p:spPr>
        <p:txBody>
          <a:bodyPr wrap="square" rtlCol="0">
            <a:spAutoFit/>
          </a:bodyPr>
          <a:lstStyle/>
          <a:p>
            <a:pPr>
              <a:spcAft>
                <a:spcPts val="600"/>
              </a:spcAft>
            </a:pPr>
            <a:r>
              <a:rPr lang="en-GB" sz="1200" dirty="0">
                <a:solidFill>
                  <a:srgbClr val="151E2D"/>
                </a:solidFill>
                <a:latin typeface="Arial Narrow" panose="020B0606020202030204" pitchFamily="34" charset="0"/>
                <a:ea typeface="Arial" charset="0"/>
                <a:cs typeface="Arial" charset="0"/>
              </a:rPr>
              <a:t>Weber JS et al. J </a:t>
            </a:r>
            <a:r>
              <a:rPr lang="en-GB" sz="1200" dirty="0" err="1">
                <a:solidFill>
                  <a:srgbClr val="151E2D"/>
                </a:solidFill>
                <a:latin typeface="Arial Narrow" panose="020B0606020202030204" pitchFamily="34" charset="0"/>
                <a:ea typeface="Arial" charset="0"/>
                <a:cs typeface="Arial" charset="0"/>
              </a:rPr>
              <a:t>Clin</a:t>
            </a:r>
            <a:r>
              <a:rPr lang="en-GB" sz="1200" dirty="0">
                <a:solidFill>
                  <a:srgbClr val="151E2D"/>
                </a:solidFill>
                <a:latin typeface="Arial Narrow" panose="020B0606020202030204" pitchFamily="34" charset="0"/>
                <a:ea typeface="Arial" charset="0"/>
                <a:cs typeface="Arial" charset="0"/>
              </a:rPr>
              <a:t> </a:t>
            </a:r>
            <a:r>
              <a:rPr lang="en-GB" sz="1200" dirty="0" err="1">
                <a:solidFill>
                  <a:srgbClr val="151E2D"/>
                </a:solidFill>
                <a:latin typeface="Arial Narrow" panose="020B0606020202030204" pitchFamily="34" charset="0"/>
                <a:ea typeface="Arial" charset="0"/>
                <a:cs typeface="Arial" charset="0"/>
              </a:rPr>
              <a:t>Oncol</a:t>
            </a:r>
            <a:r>
              <a:rPr lang="en-GB" sz="1200" dirty="0">
                <a:solidFill>
                  <a:srgbClr val="151E2D"/>
                </a:solidFill>
                <a:latin typeface="Arial Narrow" panose="020B0606020202030204" pitchFamily="34" charset="0"/>
                <a:ea typeface="Arial" charset="0"/>
                <a:cs typeface="Arial" charset="0"/>
              </a:rPr>
              <a:t> 2012;30:2691–2697. Reprinted with permission. ©2012 American Society of Clinical Oncology. All rights reserved.</a:t>
            </a:r>
            <a:endParaRPr lang="en-US" sz="1200" dirty="0">
              <a:solidFill>
                <a:srgbClr val="151E2D"/>
              </a:solidFill>
              <a:latin typeface="Arial Narrow" panose="020B0606020202030204" pitchFamily="34" charset="0"/>
              <a:ea typeface="Arial" charset="0"/>
              <a:cs typeface="Arial" charset="0"/>
            </a:endParaRPr>
          </a:p>
        </p:txBody>
      </p:sp>
      <p:sp>
        <p:nvSpPr>
          <p:cNvPr id="6" name="TextBox 5"/>
          <p:cNvSpPr txBox="1"/>
          <p:nvPr/>
        </p:nvSpPr>
        <p:spPr>
          <a:xfrm>
            <a:off x="545919" y="3157570"/>
            <a:ext cx="3356247"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Time to onset and resolution of occurrence </a:t>
            </a:r>
            <a:br>
              <a:rPr lang="en-US" sz="1400" dirty="0">
                <a:solidFill>
                  <a:srgbClr val="1D5271"/>
                </a:solidFill>
                <a:latin typeface="Arial Narrow" panose="020B0606020202030204" pitchFamily="34" charset="0"/>
                <a:ea typeface="Arial" charset="0"/>
                <a:cs typeface="Arial" charset="0"/>
              </a:rPr>
            </a:br>
            <a:r>
              <a:rPr lang="en-US" sz="1400" dirty="0">
                <a:solidFill>
                  <a:srgbClr val="1D5271"/>
                </a:solidFill>
                <a:latin typeface="Arial Narrow" panose="020B0606020202030204" pitchFamily="34" charset="0"/>
                <a:ea typeface="Arial" charset="0"/>
                <a:cs typeface="Arial" charset="0"/>
              </a:rPr>
              <a:t>of immuno-related adverse events following Ipilimumab treatment</a:t>
            </a:r>
          </a:p>
        </p:txBody>
      </p:sp>
      <p:sp>
        <p:nvSpPr>
          <p:cNvPr id="8" name="TextBox 7"/>
          <p:cNvSpPr txBox="1"/>
          <p:nvPr/>
        </p:nvSpPr>
        <p:spPr>
          <a:xfrm>
            <a:off x="545919" y="216000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Incidence and epidemiology</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pic>
        <p:nvPicPr>
          <p:cNvPr id="2" name="Picture 1">
            <a:extLst>
              <a:ext uri="{FF2B5EF4-FFF2-40B4-BE49-F238E27FC236}">
                <a16:creationId xmlns:a16="http://schemas.microsoft.com/office/drawing/2014/main" id="{EDD24CC1-C988-451C-9DEE-367D90B3A1A9}"/>
              </a:ext>
            </a:extLst>
          </p:cNvPr>
          <p:cNvPicPr>
            <a:picLocks noChangeAspect="1"/>
          </p:cNvPicPr>
          <p:nvPr/>
        </p:nvPicPr>
        <p:blipFill>
          <a:blip r:embed="rId2"/>
          <a:srcRect/>
          <a:stretch/>
        </p:blipFill>
        <p:spPr>
          <a:xfrm>
            <a:off x="4326940" y="1248579"/>
            <a:ext cx="7328828" cy="4341202"/>
          </a:xfrm>
          <a:prstGeom prst="rect">
            <a:avLst/>
          </a:prstGeom>
        </p:spPr>
      </p:pic>
    </p:spTree>
    <p:extLst>
      <p:ext uri="{BB962C8B-B14F-4D97-AF65-F5344CB8AC3E}">
        <p14:creationId xmlns:p14="http://schemas.microsoft.com/office/powerpoint/2010/main" val="300017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3080447"/>
            <a:ext cx="3356247" cy="738664"/>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suspected peripheral neurological toxicity: mild, moderate or severe</a:t>
            </a:r>
          </a:p>
        </p:txBody>
      </p:sp>
      <p:sp>
        <p:nvSpPr>
          <p:cNvPr id="8" name="TextBox 7"/>
          <p:cNvSpPr txBox="1"/>
          <p:nvPr/>
        </p:nvSpPr>
        <p:spPr>
          <a:xfrm>
            <a:off x="545920" y="2126340"/>
            <a:ext cx="2922270"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192D5245-6063-4822-8B5C-88CA056547B5}"/>
              </a:ext>
            </a:extLst>
          </p:cNvPr>
          <p:cNvSpPr txBox="1"/>
          <p:nvPr/>
        </p:nvSpPr>
        <p:spPr>
          <a:xfrm>
            <a:off x="545918" y="3865242"/>
            <a:ext cx="3599361" cy="2015936"/>
          </a:xfrm>
          <a:prstGeom prst="rect">
            <a:avLst/>
          </a:prstGeom>
          <a:noFill/>
        </p:spPr>
        <p:txBody>
          <a:bodyPr wrap="square" rtlCol="0">
            <a:spAutoFit/>
          </a:bodyPr>
          <a:lstStyle/>
          <a:p>
            <a:r>
              <a:rPr lang="en-GB" sz="1200" b="1" dirty="0">
                <a:solidFill>
                  <a:srgbClr val="151E2D"/>
                </a:solidFill>
                <a:latin typeface="Arial Narrow" panose="020B0606020202030204" pitchFamily="34" charset="0"/>
                <a:ea typeface="Arial" charset="0"/>
                <a:cs typeface="Arial" charset="0"/>
              </a:rPr>
              <a:t>Advice on steroid wean:</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Conversion from IV to oral steroids at clinician discretion once improvement noted</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Suggested oral prednisolone taper for 4–8 weeks</a:t>
            </a:r>
          </a:p>
          <a:p>
            <a:pPr marL="171450" indent="-171450">
              <a:spcAft>
                <a:spcPts val="600"/>
              </a:spcAft>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Consider PJP prophylaxis/Vitamin D if &gt; 4-week duration</a:t>
            </a:r>
          </a:p>
          <a:p>
            <a:r>
              <a:rPr lang="en-GB" sz="1200" b="1" dirty="0">
                <a:solidFill>
                  <a:srgbClr val="151E2D"/>
                </a:solidFill>
                <a:latin typeface="Arial Narrow" panose="020B0606020202030204" pitchFamily="34" charset="0"/>
                <a:ea typeface="Arial" charset="0"/>
                <a:cs typeface="Arial" charset="0"/>
              </a:rPr>
              <a:t>Multidisciplinary team involvement:</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Physiotherapy, occupational therapy and speech therapy as appropriate, ophthalmology review for ocular/cranial nerve issues</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Orthotic devices, e.g. for foot drop, should be considered</a:t>
            </a:r>
            <a:endParaRPr lang="en-US" sz="1200" dirty="0">
              <a:solidFill>
                <a:srgbClr val="151E2D"/>
              </a:solidFill>
              <a:latin typeface="Arial Narrow" panose="020B0606020202030204" pitchFamily="34" charset="0"/>
              <a:ea typeface="Arial" charset="0"/>
              <a:cs typeface="Arial" charset="0"/>
            </a:endParaRPr>
          </a:p>
        </p:txBody>
      </p:sp>
      <p:pic>
        <p:nvPicPr>
          <p:cNvPr id="3" name="Picture 2">
            <a:extLst>
              <a:ext uri="{FF2B5EF4-FFF2-40B4-BE49-F238E27FC236}">
                <a16:creationId xmlns:a16="http://schemas.microsoft.com/office/drawing/2014/main" id="{A1FCD5CD-2C08-A147-9624-BBEB46B82666}"/>
              </a:ext>
            </a:extLst>
          </p:cNvPr>
          <p:cNvPicPr>
            <a:picLocks noChangeAspect="1"/>
          </p:cNvPicPr>
          <p:nvPr/>
        </p:nvPicPr>
        <p:blipFill>
          <a:blip r:embed="rId2"/>
          <a:stretch>
            <a:fillRect/>
          </a:stretch>
        </p:blipFill>
        <p:spPr>
          <a:xfrm>
            <a:off x="4301545" y="583091"/>
            <a:ext cx="7437891" cy="5733374"/>
          </a:xfrm>
          <a:prstGeom prst="rect">
            <a:avLst/>
          </a:prstGeom>
        </p:spPr>
      </p:pic>
    </p:spTree>
    <p:extLst>
      <p:ext uri="{BB962C8B-B14F-4D97-AF65-F5344CB8AC3E}">
        <p14:creationId xmlns:p14="http://schemas.microsoft.com/office/powerpoint/2010/main" val="413950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3021567"/>
            <a:ext cx="3356247" cy="738664"/>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suspected peripheral neurological toxicity: Guillain-Barré and Myasthenia Gravis syndromes</a:t>
            </a:r>
          </a:p>
        </p:txBody>
      </p:sp>
      <p:sp>
        <p:nvSpPr>
          <p:cNvPr id="8" name="TextBox 7"/>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192D5245-6063-4822-8B5C-88CA056547B5}"/>
              </a:ext>
            </a:extLst>
          </p:cNvPr>
          <p:cNvSpPr txBox="1"/>
          <p:nvPr/>
        </p:nvSpPr>
        <p:spPr>
          <a:xfrm>
            <a:off x="545918" y="3865242"/>
            <a:ext cx="3599361" cy="1646605"/>
          </a:xfrm>
          <a:prstGeom prst="rect">
            <a:avLst/>
          </a:prstGeom>
          <a:noFill/>
        </p:spPr>
        <p:txBody>
          <a:bodyPr wrap="square" rtlCol="0">
            <a:spAutoFit/>
          </a:bodyPr>
          <a:lstStyle/>
          <a:p>
            <a:r>
              <a:rPr lang="en-GB" sz="1200" b="1" dirty="0">
                <a:solidFill>
                  <a:srgbClr val="151E2D"/>
                </a:solidFill>
                <a:latin typeface="Arial Narrow" panose="020B0606020202030204" pitchFamily="34" charset="0"/>
                <a:ea typeface="Arial" charset="0"/>
                <a:cs typeface="Arial" charset="0"/>
              </a:rPr>
              <a:t>Other syndromes reported:</a:t>
            </a:r>
          </a:p>
          <a:p>
            <a:pPr>
              <a:spcAft>
                <a:spcPts val="600"/>
              </a:spcAft>
            </a:pPr>
            <a:r>
              <a:rPr lang="en-GB" sz="1200" dirty="0">
                <a:solidFill>
                  <a:srgbClr val="151E2D"/>
                </a:solidFill>
                <a:latin typeface="Arial Narrow" panose="020B0606020202030204" pitchFamily="34" charset="0"/>
                <a:ea typeface="Arial" charset="0"/>
                <a:cs typeface="Arial" charset="0"/>
              </a:rPr>
              <a:t>Motor and sensory peripheral neuropathy, multifocal radicular neuropathy/plexopathy, autonomic neuropathy, phrenic nerve palsy, cranial nerve palsies (e.g. facial nerve, optic nerve, hypoglossal nerve)</a:t>
            </a:r>
          </a:p>
          <a:p>
            <a:r>
              <a:rPr lang="en-GB" sz="1200" dirty="0">
                <a:solidFill>
                  <a:srgbClr val="151E2D"/>
                </a:solidFill>
                <a:latin typeface="Arial Narrow" panose="020B0606020202030204" pitchFamily="34" charset="0"/>
                <a:ea typeface="Arial" charset="0"/>
                <a:cs typeface="Arial" charset="0"/>
              </a:rPr>
              <a:t>Steroids suggested as initial management where indicated with neurology specialist input and close attention to potential for respiratory or visual compromise</a:t>
            </a:r>
            <a:endParaRPr lang="en-US" sz="1200" dirty="0">
              <a:solidFill>
                <a:srgbClr val="151E2D"/>
              </a:solidFill>
              <a:latin typeface="Arial Narrow" panose="020B0606020202030204" pitchFamily="34" charset="0"/>
              <a:ea typeface="Arial" charset="0"/>
              <a:cs typeface="Arial" charset="0"/>
            </a:endParaRPr>
          </a:p>
        </p:txBody>
      </p:sp>
      <p:pic>
        <p:nvPicPr>
          <p:cNvPr id="2" name="Picture 1">
            <a:extLst>
              <a:ext uri="{FF2B5EF4-FFF2-40B4-BE49-F238E27FC236}">
                <a16:creationId xmlns:a16="http://schemas.microsoft.com/office/drawing/2014/main" id="{AF81F73B-2530-D04C-8B59-79E4482D0307}"/>
              </a:ext>
            </a:extLst>
          </p:cNvPr>
          <p:cNvPicPr>
            <a:picLocks noChangeAspect="1"/>
          </p:cNvPicPr>
          <p:nvPr/>
        </p:nvPicPr>
        <p:blipFill>
          <a:blip r:embed="rId2"/>
          <a:stretch>
            <a:fillRect/>
          </a:stretch>
        </p:blipFill>
        <p:spPr>
          <a:xfrm>
            <a:off x="4324099" y="559981"/>
            <a:ext cx="7577278" cy="5840819"/>
          </a:xfrm>
          <a:prstGeom prst="rect">
            <a:avLst/>
          </a:prstGeom>
        </p:spPr>
      </p:pic>
    </p:spTree>
    <p:extLst>
      <p:ext uri="{BB962C8B-B14F-4D97-AF65-F5344CB8AC3E}">
        <p14:creationId xmlns:p14="http://schemas.microsoft.com/office/powerpoint/2010/main" val="368222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3080447"/>
            <a:ext cx="3356247" cy="523220"/>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suspected central neurological toxicity </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192D5245-6063-4822-8B5C-88CA056547B5}"/>
              </a:ext>
            </a:extLst>
          </p:cNvPr>
          <p:cNvSpPr txBox="1"/>
          <p:nvPr/>
        </p:nvSpPr>
        <p:spPr>
          <a:xfrm>
            <a:off x="545918" y="3865242"/>
            <a:ext cx="3599361" cy="830997"/>
          </a:xfrm>
          <a:prstGeom prst="rect">
            <a:avLst/>
          </a:prstGeom>
          <a:noFill/>
        </p:spPr>
        <p:txBody>
          <a:bodyPr wrap="square" rtlCol="0">
            <a:spAutoFit/>
          </a:bodyPr>
          <a:lstStyle/>
          <a:p>
            <a:r>
              <a:rPr lang="en-GB" sz="1200" b="1" dirty="0">
                <a:solidFill>
                  <a:srgbClr val="151E2D"/>
                </a:solidFill>
                <a:latin typeface="Arial Narrow" panose="020B0606020202030204" pitchFamily="34" charset="0"/>
                <a:ea typeface="Arial" charset="0"/>
                <a:cs typeface="Arial" charset="0"/>
              </a:rPr>
              <a:t>Other syndromes reported:</a:t>
            </a:r>
          </a:p>
          <a:p>
            <a:pPr>
              <a:spcAft>
                <a:spcPts val="600"/>
              </a:spcAft>
            </a:pPr>
            <a:r>
              <a:rPr lang="en-GB" sz="1200" dirty="0">
                <a:solidFill>
                  <a:srgbClr val="151E2D"/>
                </a:solidFill>
                <a:latin typeface="Arial Narrow" panose="020B0606020202030204" pitchFamily="34" charset="0"/>
                <a:ea typeface="Arial" charset="0"/>
                <a:cs typeface="Arial" charset="0"/>
              </a:rPr>
              <a:t>Posterior Reversible </a:t>
            </a:r>
            <a:r>
              <a:rPr lang="en-GB" sz="1200" dirty="0" err="1">
                <a:solidFill>
                  <a:srgbClr val="151E2D"/>
                </a:solidFill>
                <a:latin typeface="Arial Narrow" panose="020B0606020202030204" pitchFamily="34" charset="0"/>
                <a:ea typeface="Arial" charset="0"/>
                <a:cs typeface="Arial" charset="0"/>
              </a:rPr>
              <a:t>Leucoencephalopathy</a:t>
            </a:r>
            <a:r>
              <a:rPr lang="en-GB" sz="1200" dirty="0">
                <a:solidFill>
                  <a:srgbClr val="151E2D"/>
                </a:solidFill>
                <a:latin typeface="Arial Narrow" panose="020B0606020202030204" pitchFamily="34" charset="0"/>
                <a:ea typeface="Arial" charset="0"/>
                <a:cs typeface="Arial" charset="0"/>
              </a:rPr>
              <a:t> Syndrome (PRES), Vogt-Harada-</a:t>
            </a:r>
            <a:r>
              <a:rPr lang="en-GB" sz="1200" dirty="0" err="1">
                <a:solidFill>
                  <a:srgbClr val="151E2D"/>
                </a:solidFill>
                <a:latin typeface="Arial Narrow" panose="020B0606020202030204" pitchFamily="34" charset="0"/>
                <a:ea typeface="Arial" charset="0"/>
                <a:cs typeface="Arial" charset="0"/>
              </a:rPr>
              <a:t>Koyanagi</a:t>
            </a:r>
            <a:r>
              <a:rPr lang="en-GB" sz="1200" dirty="0">
                <a:solidFill>
                  <a:srgbClr val="151E2D"/>
                </a:solidFill>
                <a:latin typeface="Arial Narrow" panose="020B0606020202030204" pitchFamily="34" charset="0"/>
                <a:ea typeface="Arial" charset="0"/>
                <a:cs typeface="Arial" charset="0"/>
              </a:rPr>
              <a:t> syndrome, demyelination, </a:t>
            </a:r>
            <a:r>
              <a:rPr lang="en-GB" sz="1200" dirty="0" err="1">
                <a:solidFill>
                  <a:srgbClr val="151E2D"/>
                </a:solidFill>
                <a:latin typeface="Arial Narrow" panose="020B0606020202030204" pitchFamily="34" charset="0"/>
                <a:ea typeface="Arial" charset="0"/>
                <a:cs typeface="Arial" charset="0"/>
              </a:rPr>
              <a:t>vasculitic</a:t>
            </a:r>
            <a:r>
              <a:rPr lang="en-GB" sz="1200" dirty="0">
                <a:solidFill>
                  <a:srgbClr val="151E2D"/>
                </a:solidFill>
                <a:latin typeface="Arial Narrow" panose="020B0606020202030204" pitchFamily="34" charset="0"/>
                <a:ea typeface="Arial" charset="0"/>
                <a:cs typeface="Arial" charset="0"/>
              </a:rPr>
              <a:t> encephalopathy, generalised seizures</a:t>
            </a:r>
            <a:endParaRPr lang="en-US" sz="1200" dirty="0">
              <a:solidFill>
                <a:srgbClr val="151E2D"/>
              </a:solidFill>
              <a:latin typeface="Arial Narrow" panose="020B0606020202030204" pitchFamily="34" charset="0"/>
              <a:ea typeface="Arial" charset="0"/>
              <a:cs typeface="Arial" charset="0"/>
            </a:endParaRPr>
          </a:p>
        </p:txBody>
      </p:sp>
      <p:sp>
        <p:nvSpPr>
          <p:cNvPr id="7" name="TextBox 6">
            <a:extLst>
              <a:ext uri="{FF2B5EF4-FFF2-40B4-BE49-F238E27FC236}">
                <a16:creationId xmlns:a16="http://schemas.microsoft.com/office/drawing/2014/main" id="{88D8725D-C5EB-BC4C-AB6B-66D7CD2C9C1B}"/>
              </a:ext>
            </a:extLst>
          </p:cNvPr>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pic>
        <p:nvPicPr>
          <p:cNvPr id="3" name="Picture 2">
            <a:extLst>
              <a:ext uri="{FF2B5EF4-FFF2-40B4-BE49-F238E27FC236}">
                <a16:creationId xmlns:a16="http://schemas.microsoft.com/office/drawing/2014/main" id="{6A9DEA17-BD6E-704E-A696-4039305E43E7}"/>
              </a:ext>
            </a:extLst>
          </p:cNvPr>
          <p:cNvPicPr>
            <a:picLocks noChangeAspect="1"/>
          </p:cNvPicPr>
          <p:nvPr/>
        </p:nvPicPr>
        <p:blipFill>
          <a:blip r:embed="rId2"/>
          <a:stretch>
            <a:fillRect/>
          </a:stretch>
        </p:blipFill>
        <p:spPr>
          <a:xfrm>
            <a:off x="4267200" y="503668"/>
            <a:ext cx="7316292" cy="5639641"/>
          </a:xfrm>
          <a:prstGeom prst="rect">
            <a:avLst/>
          </a:prstGeom>
        </p:spPr>
      </p:pic>
    </p:spTree>
    <p:extLst>
      <p:ext uri="{BB962C8B-B14F-4D97-AF65-F5344CB8AC3E}">
        <p14:creationId xmlns:p14="http://schemas.microsoft.com/office/powerpoint/2010/main" val="295467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43999046"/>
              </p:ext>
            </p:extLst>
          </p:nvPr>
        </p:nvGraphicFramePr>
        <p:xfrm>
          <a:off x="3902166" y="1174732"/>
          <a:ext cx="7837270" cy="4339914"/>
        </p:xfrm>
        <a:graphic>
          <a:graphicData uri="http://schemas.openxmlformats.org/drawingml/2006/table">
            <a:tbl>
              <a:tblPr bandRow="1">
                <a:tableStyleId>{5C22544A-7EE6-4342-B048-85BDC9FD1C3A}</a:tableStyleId>
              </a:tblPr>
              <a:tblGrid>
                <a:gridCol w="1307787">
                  <a:extLst>
                    <a:ext uri="{9D8B030D-6E8A-4147-A177-3AD203B41FA5}">
                      <a16:colId xmlns:a16="http://schemas.microsoft.com/office/drawing/2014/main" val="20000"/>
                    </a:ext>
                  </a:extLst>
                </a:gridCol>
                <a:gridCol w="6529483">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829434">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Time frame</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buFont typeface="Arial" panose="020B0604020202020204" pitchFamily="34" charset="0"/>
                        <a:buNone/>
                      </a:pPr>
                      <a:r>
                        <a:rPr lang="en-GB" sz="1600" b="0" i="0" dirty="0">
                          <a:solidFill>
                            <a:srgbClr val="1D5271"/>
                          </a:solidFill>
                          <a:latin typeface="Arial Narrow" panose="020B0606020202030204" pitchFamily="34" charset="0"/>
                          <a:ea typeface="Arial" charset="0"/>
                          <a:cs typeface="Arial" charset="0"/>
                        </a:rPr>
                        <a:t>A range of neurological events have been described with a time of onset from 6 to 13 weeks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1598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Assessment</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Progression of the underlying cancer, seizure activity, infection and metabolic derangement should be ruled out as causes and nerve conduction studies and lumbar puncture may assist in diagnosis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124837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Management</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rgbClr val="1D5271"/>
                      </a:solidFill>
                      <a:prstDash val="solid"/>
                      <a:round/>
                      <a:headEnd type="none" w="med" len="med"/>
                      <a:tailEnd type="none" w="med" len="med"/>
                    </a:lnB>
                    <a:solidFill>
                      <a:srgbClr val="D1EBEC">
                        <a:alpha val="60000"/>
                      </a:srgbClr>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Early consultation with a neurologist is advised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For all but mild (grade 1) neurological symptoms,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therapy should be withheld until the cause is determined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Prednisolone 0.5–1 mg/kg should be considered for moderate symptoms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High-dose oral prednisolone 1–2 mg/kg or IV equivalent is recommended for significant neurological toxicity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Plasmapheresis or </a:t>
                      </a:r>
                      <a:r>
                        <a:rPr lang="en-GB" sz="1600" b="0" i="0" dirty="0" err="1">
                          <a:solidFill>
                            <a:srgbClr val="1D5271"/>
                          </a:solidFill>
                          <a:latin typeface="Arial Narrow" panose="020B0606020202030204" pitchFamily="34" charset="0"/>
                          <a:ea typeface="Arial" charset="0"/>
                          <a:cs typeface="Arial" charset="0"/>
                        </a:rPr>
                        <a:t>IVIg</a:t>
                      </a:r>
                      <a:r>
                        <a:rPr lang="en-GB" sz="1600" b="0" i="0" dirty="0">
                          <a:solidFill>
                            <a:srgbClr val="1D5271"/>
                          </a:solidFill>
                          <a:latin typeface="Arial Narrow" panose="020B0606020202030204" pitchFamily="34" charset="0"/>
                          <a:ea typeface="Arial" charset="0"/>
                          <a:cs typeface="Arial" charset="0"/>
                        </a:rPr>
                        <a:t> may be required for the treatment of myasthenia and GBS</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60000"/>
                      </a:srgbClr>
                    </a:solidFill>
                  </a:tcPr>
                </a:tc>
                <a:extLst>
                  <a:ext uri="{0D108BD9-81ED-4DB2-BD59-A6C34878D82A}">
                    <a16:rowId xmlns:a16="http://schemas.microsoft.com/office/drawing/2014/main" val="3550874482"/>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20" y="3158832"/>
            <a:ext cx="2759366"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Neurological toxicity</a:t>
            </a:r>
          </a:p>
        </p:txBody>
      </p:sp>
      <p:sp>
        <p:nvSpPr>
          <p:cNvPr id="10" name="TextBox 9">
            <a:extLst>
              <a:ext uri="{FF2B5EF4-FFF2-40B4-BE49-F238E27FC236}">
                <a16:creationId xmlns:a16="http://schemas.microsoft.com/office/drawing/2014/main" id="{4AB9817F-EC0B-4B97-BAED-22043716957F}"/>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FF147058-299C-1F40-AE03-F54DFE9B0995}"/>
              </a:ext>
            </a:extLst>
          </p:cNvPr>
          <p:cNvSpPr txBox="1"/>
          <p:nvPr/>
        </p:nvSpPr>
        <p:spPr>
          <a:xfrm>
            <a:off x="545920" y="2126340"/>
            <a:ext cx="2641418"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spTree>
    <p:extLst>
      <p:ext uri="{BB962C8B-B14F-4D97-AF65-F5344CB8AC3E}">
        <p14:creationId xmlns:p14="http://schemas.microsoft.com/office/powerpoint/2010/main" val="125346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9881314"/>
              </p:ext>
            </p:extLst>
          </p:nvPr>
        </p:nvGraphicFramePr>
        <p:xfrm>
          <a:off x="3792279" y="1709184"/>
          <a:ext cx="8081908" cy="2870400"/>
        </p:xfrm>
        <a:graphic>
          <a:graphicData uri="http://schemas.openxmlformats.org/drawingml/2006/table">
            <a:tbl>
              <a:tblPr bandRow="1">
                <a:tableStyleId>{5C22544A-7EE6-4342-B048-85BDC9FD1C3A}</a:tableStyleId>
              </a:tblPr>
              <a:tblGrid>
                <a:gridCol w="1538334">
                  <a:extLst>
                    <a:ext uri="{9D8B030D-6E8A-4147-A177-3AD203B41FA5}">
                      <a16:colId xmlns:a16="http://schemas.microsoft.com/office/drawing/2014/main" val="20000"/>
                    </a:ext>
                  </a:extLst>
                </a:gridCol>
                <a:gridCol w="6543574">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829434">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Circumstances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buFont typeface="Arial" panose="020B0604020202020204" pitchFamily="34" charset="0"/>
                        <a:buNone/>
                      </a:pPr>
                      <a:r>
                        <a:rPr lang="en-GB" sz="1600" b="0" i="0" dirty="0">
                          <a:solidFill>
                            <a:srgbClr val="1D5271"/>
                          </a:solidFill>
                          <a:latin typeface="Arial Narrow" panose="020B0606020202030204" pitchFamily="34" charset="0"/>
                          <a:ea typeface="Arial" charset="0"/>
                          <a:cs typeface="Arial" charset="0"/>
                        </a:rPr>
                        <a:t>Cardiac side effects have been reported to occur after treatment with ipilimumab, pembrolizumab and nivolumab and the incidence is higher with the combination of ipilimumab and nivolumab compared with nivolumab alone</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124837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Management</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rgbClr val="1D5271"/>
                      </a:solidFill>
                      <a:prstDash val="solid"/>
                      <a:round/>
                      <a:headEnd type="none" w="med" len="med"/>
                      <a:tailEnd type="none" w="med" len="med"/>
                    </a:lnB>
                    <a:solidFill>
                      <a:srgbClr val="D1EBEC">
                        <a:alpha val="30000"/>
                      </a:srgbClr>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Early consultation with a cardiologist is recommended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High-dose corticosteroids should be instituted rapidly if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-induced cardiac side effects are suspected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Escalation to other immunosuppressive drugs, such as infliximab, MMF and ATG, is recommended if symptoms do not respond promptly to steroids</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3550874482"/>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20" y="3080447"/>
            <a:ext cx="2759366"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Cardiac toxicity</a:t>
            </a:r>
          </a:p>
        </p:txBody>
      </p:sp>
      <p:sp>
        <p:nvSpPr>
          <p:cNvPr id="10" name="TextBox 9">
            <a:extLst>
              <a:ext uri="{FF2B5EF4-FFF2-40B4-BE49-F238E27FC236}">
                <a16:creationId xmlns:a16="http://schemas.microsoft.com/office/drawing/2014/main" id="{A6C8D515-C6FD-4E0E-A58E-2B51CC2383AE}"/>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2BA919D0-E233-6344-9E5F-690185A6B369}"/>
              </a:ext>
            </a:extLst>
          </p:cNvPr>
          <p:cNvSpPr txBox="1"/>
          <p:nvPr/>
        </p:nvSpPr>
        <p:spPr>
          <a:xfrm>
            <a:off x="545919" y="2126340"/>
            <a:ext cx="275936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spTree>
    <p:extLst>
      <p:ext uri="{BB962C8B-B14F-4D97-AF65-F5344CB8AC3E}">
        <p14:creationId xmlns:p14="http://schemas.microsoft.com/office/powerpoint/2010/main" val="392780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3080447"/>
            <a:ext cx="3356247"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arthralgia</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192D5245-6063-4822-8B5C-88CA056547B5}"/>
              </a:ext>
            </a:extLst>
          </p:cNvPr>
          <p:cNvSpPr txBox="1"/>
          <p:nvPr/>
        </p:nvSpPr>
        <p:spPr>
          <a:xfrm>
            <a:off x="545918" y="3492818"/>
            <a:ext cx="4026082" cy="2277547"/>
          </a:xfrm>
          <a:prstGeom prst="rect">
            <a:avLst/>
          </a:prstGeom>
          <a:noFill/>
        </p:spPr>
        <p:txBody>
          <a:bodyPr wrap="square" rtlCol="0">
            <a:spAutoFit/>
          </a:bodyPr>
          <a:lstStyle/>
          <a:p>
            <a:pPr>
              <a:spcAft>
                <a:spcPts val="600"/>
              </a:spcAft>
            </a:pPr>
            <a:r>
              <a:rPr lang="en-GB" sz="1200" b="1" dirty="0">
                <a:solidFill>
                  <a:srgbClr val="151E2D"/>
                </a:solidFill>
                <a:latin typeface="Arial Narrow" panose="020B0606020202030204" pitchFamily="34" charset="0"/>
                <a:ea typeface="Arial" charset="0"/>
                <a:cs typeface="Arial" charset="0"/>
              </a:rPr>
              <a:t>Arthralgia: </a:t>
            </a:r>
            <a:r>
              <a:rPr lang="en-GB" sz="1200" dirty="0">
                <a:solidFill>
                  <a:srgbClr val="151E2D"/>
                </a:solidFill>
                <a:latin typeface="Arial Narrow" panose="020B0606020202030204" pitchFamily="34" charset="0"/>
                <a:ea typeface="Arial" charset="0"/>
                <a:cs typeface="Arial" charset="0"/>
              </a:rPr>
              <a:t>Pain in the joints without associated swelling; may be found in conjunction with myalgia (muscle pain), a common AE</a:t>
            </a:r>
          </a:p>
          <a:p>
            <a:r>
              <a:rPr lang="en-GB" sz="1200" b="1" dirty="0" err="1">
                <a:solidFill>
                  <a:srgbClr val="151E2D"/>
                </a:solidFill>
                <a:latin typeface="Arial Narrow" panose="020B0606020202030204" pitchFamily="34" charset="0"/>
                <a:ea typeface="Arial" charset="0"/>
                <a:cs typeface="Arial" charset="0"/>
              </a:rPr>
              <a:t>DDx</a:t>
            </a:r>
            <a:r>
              <a:rPr lang="en-GB" sz="1200" b="1" dirty="0">
                <a:solidFill>
                  <a:srgbClr val="151E2D"/>
                </a:solidFill>
                <a:latin typeface="Arial Narrow" panose="020B0606020202030204" pitchFamily="34" charset="0"/>
                <a:ea typeface="Arial" charset="0"/>
                <a:cs typeface="Arial" charset="0"/>
              </a:rPr>
              <a:t> to consider:</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Arthritis (see Figure 14 in the CPG for further tests and management)</a:t>
            </a:r>
          </a:p>
          <a:p>
            <a:pPr marL="171450" indent="-171450">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Polymyalgia rheumatica (see arthritis as may present with small joint synovitis)</a:t>
            </a:r>
          </a:p>
          <a:p>
            <a:pPr marL="171450" indent="-171450">
              <a:spcAft>
                <a:spcPts val="600"/>
              </a:spcAft>
              <a:buFont typeface="Arial" panose="020B0604020202020204" pitchFamily="34" charset="0"/>
              <a:buChar char="•"/>
            </a:pPr>
            <a:r>
              <a:rPr lang="en-GB" sz="1200" dirty="0">
                <a:solidFill>
                  <a:srgbClr val="151E2D"/>
                </a:solidFill>
                <a:latin typeface="Arial Narrow" panose="020B0606020202030204" pitchFamily="34" charset="0"/>
                <a:ea typeface="Arial" charset="0"/>
                <a:cs typeface="Arial" charset="0"/>
              </a:rPr>
              <a:t>Myositis (characterised by tenderness to palpation of muscle)</a:t>
            </a:r>
          </a:p>
          <a:p>
            <a:r>
              <a:rPr lang="en-GB" sz="1200" dirty="0">
                <a:solidFill>
                  <a:srgbClr val="151E2D"/>
                </a:solidFill>
                <a:latin typeface="Arial Narrow" panose="020B0606020202030204" pitchFamily="34" charset="0"/>
                <a:ea typeface="Arial" charset="0"/>
                <a:cs typeface="Arial" charset="0"/>
              </a:rPr>
              <a:t>Due to the paucity of literature on management of this AE, this algorithm serves as a general guide only; seek rheumatology advice if severe symptoms not responding to steroids</a:t>
            </a:r>
            <a:endParaRPr lang="en-US" sz="1200" dirty="0">
              <a:solidFill>
                <a:srgbClr val="151E2D"/>
              </a:solidFill>
              <a:latin typeface="Arial Narrow" panose="020B0606020202030204" pitchFamily="34" charset="0"/>
              <a:ea typeface="Arial" charset="0"/>
              <a:cs typeface="Arial" charset="0"/>
            </a:endParaRPr>
          </a:p>
        </p:txBody>
      </p:sp>
      <p:sp>
        <p:nvSpPr>
          <p:cNvPr id="7" name="TextBox 6">
            <a:extLst>
              <a:ext uri="{FF2B5EF4-FFF2-40B4-BE49-F238E27FC236}">
                <a16:creationId xmlns:a16="http://schemas.microsoft.com/office/drawing/2014/main" id="{1D3117C2-3738-C14C-98A2-DA50A0959235}"/>
              </a:ext>
            </a:extLst>
          </p:cNvPr>
          <p:cNvSpPr txBox="1"/>
          <p:nvPr/>
        </p:nvSpPr>
        <p:spPr>
          <a:xfrm>
            <a:off x="545919" y="212634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toxicities</a:t>
            </a:r>
          </a:p>
        </p:txBody>
      </p:sp>
      <p:pic>
        <p:nvPicPr>
          <p:cNvPr id="4" name="Picture 3">
            <a:extLst>
              <a:ext uri="{FF2B5EF4-FFF2-40B4-BE49-F238E27FC236}">
                <a16:creationId xmlns:a16="http://schemas.microsoft.com/office/drawing/2014/main" id="{A4A917B3-687D-334A-9E04-D439D9847786}"/>
              </a:ext>
            </a:extLst>
          </p:cNvPr>
          <p:cNvPicPr>
            <a:picLocks noChangeAspect="1"/>
          </p:cNvPicPr>
          <p:nvPr/>
        </p:nvPicPr>
        <p:blipFill>
          <a:blip r:embed="rId2"/>
          <a:stretch>
            <a:fillRect/>
          </a:stretch>
        </p:blipFill>
        <p:spPr>
          <a:xfrm>
            <a:off x="4703999" y="538717"/>
            <a:ext cx="7218642" cy="5564370"/>
          </a:xfrm>
          <a:prstGeom prst="rect">
            <a:avLst/>
          </a:prstGeom>
        </p:spPr>
      </p:pic>
    </p:spTree>
    <p:extLst>
      <p:ext uri="{BB962C8B-B14F-4D97-AF65-F5344CB8AC3E}">
        <p14:creationId xmlns:p14="http://schemas.microsoft.com/office/powerpoint/2010/main" val="4008385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41452189"/>
              </p:ext>
            </p:extLst>
          </p:nvPr>
        </p:nvGraphicFramePr>
        <p:xfrm>
          <a:off x="3785191" y="2047133"/>
          <a:ext cx="7954245" cy="2413087"/>
        </p:xfrm>
        <a:graphic>
          <a:graphicData uri="http://schemas.openxmlformats.org/drawingml/2006/table">
            <a:tbl>
              <a:tblPr bandRow="1">
                <a:tableStyleId>{5C22544A-7EE6-4342-B048-85BDC9FD1C3A}</a:tableStyleId>
              </a:tblPr>
              <a:tblGrid>
                <a:gridCol w="1907375">
                  <a:extLst>
                    <a:ext uri="{9D8B030D-6E8A-4147-A177-3AD203B41FA5}">
                      <a16:colId xmlns:a16="http://schemas.microsoft.com/office/drawing/2014/main" val="20000"/>
                    </a:ext>
                  </a:extLst>
                </a:gridCol>
                <a:gridCol w="6046870">
                  <a:extLst>
                    <a:ext uri="{9D8B030D-6E8A-4147-A177-3AD203B41FA5}">
                      <a16:colId xmlns:a16="http://schemas.microsoft.com/office/drawing/2014/main" val="20001"/>
                    </a:ext>
                  </a:extLst>
                </a:gridCol>
              </a:tblGrid>
              <a:tr h="29349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829434">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Mild or moderate symptoms</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buFont typeface="Arial" panose="020B0604020202020204" pitchFamily="34" charset="0"/>
                        <a:buNone/>
                      </a:pPr>
                      <a:r>
                        <a:rPr lang="en-GB" sz="1600" b="0" i="0" dirty="0">
                          <a:solidFill>
                            <a:srgbClr val="1D5271"/>
                          </a:solidFill>
                          <a:latin typeface="Arial Narrow" panose="020B0606020202030204" pitchFamily="34" charset="0"/>
                          <a:ea typeface="Arial" charset="0"/>
                          <a:cs typeface="Arial" charset="0"/>
                        </a:rPr>
                        <a:t>Analgesia with paracetamol and/or NSAIDs is</a:t>
                      </a:r>
                    </a:p>
                    <a:p>
                      <a:pPr marL="0" indent="0">
                        <a:buFont typeface="Arial" panose="020B0604020202020204" pitchFamily="34" charset="0"/>
                        <a:buNone/>
                      </a:pPr>
                      <a:r>
                        <a:rPr lang="en-GB" sz="1600" b="0" i="0" dirty="0">
                          <a:solidFill>
                            <a:srgbClr val="1D5271"/>
                          </a:solidFill>
                          <a:latin typeface="Arial Narrow" panose="020B0606020202030204" pitchFamily="34" charset="0"/>
                          <a:ea typeface="Arial" charset="0"/>
                          <a:cs typeface="Arial" charset="0"/>
                        </a:rPr>
                        <a:t>recommended; moderate symptoms may respond to prednisolone</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1248373">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Severe symptoms</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rgbClr val="1D5271"/>
                      </a:solidFill>
                      <a:prstDash val="solid"/>
                      <a:round/>
                      <a:headEnd type="none" w="med" len="med"/>
                      <a:tailEnd type="none" w="med" len="med"/>
                    </a:lnB>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dirty="0">
                          <a:solidFill>
                            <a:srgbClr val="1D5271"/>
                          </a:solidFill>
                          <a:latin typeface="Arial Narrow" panose="020B0606020202030204" pitchFamily="34" charset="0"/>
                          <a:ea typeface="Arial" charset="0"/>
                          <a:cs typeface="Arial" charset="0"/>
                        </a:rPr>
                        <a:t>Consultation with a rheumatologist and the use of high dose corticosteroids and </a:t>
                      </a:r>
                      <a:r>
                        <a:rPr lang="en-GB" sz="1600" b="0" i="0" dirty="0" err="1">
                          <a:solidFill>
                            <a:srgbClr val="1D5271"/>
                          </a:solidFill>
                          <a:latin typeface="Arial Narrow" panose="020B0606020202030204" pitchFamily="34" charset="0"/>
                          <a:ea typeface="Arial" charset="0"/>
                          <a:cs typeface="Arial" charset="0"/>
                        </a:rPr>
                        <a:t>TNF</a:t>
                      </a:r>
                      <a:r>
                        <a:rPr lang="en-GB" sz="1600" b="0" i="0" dirty="0" err="1">
                          <a:solidFill>
                            <a:srgbClr val="1D5271"/>
                          </a:solidFill>
                          <a:latin typeface="Symbol" pitchFamily="2" charset="2"/>
                          <a:ea typeface="Arial" charset="0"/>
                          <a:cs typeface="Arial" charset="0"/>
                        </a:rPr>
                        <a:t>a</a:t>
                      </a:r>
                      <a:r>
                        <a:rPr lang="en-GB" sz="1600" b="0" i="0" dirty="0">
                          <a:solidFill>
                            <a:srgbClr val="1D5271"/>
                          </a:solidFill>
                          <a:latin typeface="Arial Narrow" panose="020B0606020202030204" pitchFamily="34" charset="0"/>
                          <a:ea typeface="Arial" charset="0"/>
                          <a:cs typeface="Arial" charset="0"/>
                        </a:rPr>
                        <a:t>-blocking agents is recommended</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3550874482"/>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20" y="3158832"/>
            <a:ext cx="2759366"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Rheumatoligical</a:t>
            </a:r>
            <a:r>
              <a:rPr lang="en-US" sz="1400" dirty="0">
                <a:solidFill>
                  <a:srgbClr val="1D5271"/>
                </a:solidFill>
                <a:latin typeface="Arial Narrow" panose="020B0606020202030204" pitchFamily="34" charset="0"/>
                <a:ea typeface="Arial" charset="0"/>
                <a:cs typeface="Arial" charset="0"/>
              </a:rPr>
              <a:t> toxicity</a:t>
            </a:r>
          </a:p>
        </p:txBody>
      </p:sp>
      <p:sp>
        <p:nvSpPr>
          <p:cNvPr id="10" name="TextBox 9">
            <a:extLst>
              <a:ext uri="{FF2B5EF4-FFF2-40B4-BE49-F238E27FC236}">
                <a16:creationId xmlns:a16="http://schemas.microsoft.com/office/drawing/2014/main" id="{9EE98922-A271-4C35-B035-C7CBE4411C44}"/>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24CFD81D-5D37-314E-9B4A-0165E288375A}"/>
              </a:ext>
            </a:extLst>
          </p:cNvPr>
          <p:cNvSpPr txBox="1"/>
          <p:nvPr/>
        </p:nvSpPr>
        <p:spPr>
          <a:xfrm>
            <a:off x="545920" y="2126340"/>
            <a:ext cx="2915738" cy="954107"/>
          </a:xfrm>
          <a:prstGeom prst="rect">
            <a:avLst/>
          </a:prstGeom>
          <a:noFill/>
        </p:spPr>
        <p:txBody>
          <a:bodyPr wrap="square" rtlCol="0">
            <a:spAutoFit/>
          </a:bodyPr>
          <a:lstStyle/>
          <a:p>
            <a:r>
              <a:rPr lang="en-US" sz="2800" b="1">
                <a:solidFill>
                  <a:srgbClr val="1D5271"/>
                </a:solidFill>
                <a:latin typeface="Arial Narrow" panose="020B0606020202030204" pitchFamily="34" charset="0"/>
                <a:ea typeface="Arial" charset="0"/>
                <a:cs typeface="Arial" charset="0"/>
              </a:rPr>
              <a:t>Rare immune-related </a:t>
            </a:r>
            <a:r>
              <a:rPr lang="en-US" sz="2800" b="1" dirty="0">
                <a:solidFill>
                  <a:srgbClr val="1D5271"/>
                </a:solidFill>
                <a:latin typeface="Arial Narrow" panose="020B0606020202030204" pitchFamily="34" charset="0"/>
                <a:ea typeface="Arial" charset="0"/>
                <a:cs typeface="Arial" charset="0"/>
              </a:rPr>
              <a:t>toxicities</a:t>
            </a:r>
          </a:p>
        </p:txBody>
      </p:sp>
    </p:spTree>
    <p:extLst>
      <p:ext uri="{BB962C8B-B14F-4D97-AF65-F5344CB8AC3E}">
        <p14:creationId xmlns:p14="http://schemas.microsoft.com/office/powerpoint/2010/main" val="11814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2008601"/>
            <a:ext cx="3877225"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nephritis: </a:t>
            </a:r>
            <a:r>
              <a:rPr lang="en-US" sz="1400" b="1" dirty="0">
                <a:solidFill>
                  <a:srgbClr val="1D5271"/>
                </a:solidFill>
                <a:latin typeface="Arial Narrow" panose="020B0606020202030204" pitchFamily="34" charset="0"/>
                <a:ea typeface="Arial" charset="0"/>
                <a:cs typeface="Arial" charset="0"/>
              </a:rPr>
              <a:t>grade 1-2</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10" name="TextBox 9">
            <a:extLst>
              <a:ext uri="{FF2B5EF4-FFF2-40B4-BE49-F238E27FC236}">
                <a16:creationId xmlns:a16="http://schemas.microsoft.com/office/drawing/2014/main" id="{6B75279F-2464-423B-B062-9C83CA84AF8A}"/>
              </a:ext>
            </a:extLst>
          </p:cNvPr>
          <p:cNvSpPr txBox="1"/>
          <p:nvPr/>
        </p:nvSpPr>
        <p:spPr>
          <a:xfrm>
            <a:off x="496300" y="2531821"/>
            <a:ext cx="4706566" cy="3585597"/>
          </a:xfrm>
          <a:prstGeom prst="rect">
            <a:avLst/>
          </a:prstGeom>
          <a:noFill/>
        </p:spPr>
        <p:txBody>
          <a:bodyPr wrap="square" rtlCol="0">
            <a:spAutoFit/>
          </a:bodyPr>
          <a:lstStyle/>
          <a:p>
            <a:pPr>
              <a:spcAft>
                <a:spcPts val="600"/>
              </a:spcAft>
            </a:pPr>
            <a:r>
              <a:rPr lang="en-GB" sz="1200" dirty="0">
                <a:solidFill>
                  <a:srgbClr val="151E2D"/>
                </a:solidFill>
                <a:latin typeface="Arial Narrow" panose="020B0606020202030204" pitchFamily="34" charset="0"/>
                <a:ea typeface="Arial" charset="0"/>
                <a:cs typeface="Arial" charset="0"/>
              </a:rPr>
              <a:t>Renal injury occurs in around 1–4% of patients treated with </a:t>
            </a:r>
            <a:r>
              <a:rPr lang="en-GB" sz="1200" dirty="0" err="1">
                <a:solidFill>
                  <a:srgbClr val="151E2D"/>
                </a:solidFill>
                <a:latin typeface="Arial Narrow" panose="020B0606020202030204" pitchFamily="34" charset="0"/>
                <a:ea typeface="Arial" charset="0"/>
                <a:cs typeface="Arial" charset="0"/>
              </a:rPr>
              <a:t>ICPis</a:t>
            </a:r>
            <a:r>
              <a:rPr lang="en-GB" sz="1200" dirty="0">
                <a:solidFill>
                  <a:srgbClr val="151E2D"/>
                </a:solidFill>
                <a:latin typeface="Arial Narrow" panose="020B0606020202030204" pitchFamily="34" charset="0"/>
                <a:ea typeface="Arial" charset="0"/>
                <a:cs typeface="Arial" charset="0"/>
              </a:rPr>
              <a:t>, usually in a pattern of acute tubulo-interstitial nephritis with a lymphocytic infiltrate</a:t>
            </a:r>
          </a:p>
          <a:p>
            <a:pPr>
              <a:spcAft>
                <a:spcPts val="600"/>
              </a:spcAft>
            </a:pPr>
            <a:r>
              <a:rPr lang="en-GB" sz="1200" dirty="0">
                <a:solidFill>
                  <a:srgbClr val="151E2D"/>
                </a:solidFill>
                <a:latin typeface="Arial Narrow" panose="020B0606020202030204" pitchFamily="34" charset="0"/>
                <a:ea typeface="Arial" charset="0"/>
                <a:cs typeface="Arial" charset="0"/>
              </a:rPr>
              <a:t>Attention needs to be paid to the patient’s baseline creatinine, not just abnormal results per biochemistry ULN</a:t>
            </a:r>
          </a:p>
          <a:p>
            <a:pPr>
              <a:spcAft>
                <a:spcPts val="600"/>
              </a:spcAft>
            </a:pPr>
            <a:r>
              <a:rPr lang="en-GB" sz="1200" dirty="0">
                <a:solidFill>
                  <a:srgbClr val="151E2D"/>
                </a:solidFill>
                <a:latin typeface="Arial Narrow" panose="020B0606020202030204" pitchFamily="34" charset="0"/>
                <a:ea typeface="Arial" charset="0"/>
                <a:cs typeface="Arial" charset="0"/>
              </a:rPr>
              <a:t>Confounding diagnoses include dehydration, recent IV contrast, urinary tract infection, medications, hypotension or hypertension</a:t>
            </a:r>
          </a:p>
          <a:p>
            <a:pPr>
              <a:spcAft>
                <a:spcPts val="600"/>
              </a:spcAft>
            </a:pPr>
            <a:r>
              <a:rPr lang="en-GB" sz="1200" dirty="0">
                <a:solidFill>
                  <a:srgbClr val="151E2D"/>
                </a:solidFill>
                <a:latin typeface="Arial Narrow" panose="020B0606020202030204" pitchFamily="34" charset="0"/>
                <a:ea typeface="Arial" charset="0"/>
                <a:cs typeface="Arial" charset="0"/>
              </a:rPr>
              <a:t>Early consideration for renal biopsy is helpful which may negate the need for steroids and determine if renal deterioration related to </a:t>
            </a:r>
            <a:r>
              <a:rPr lang="en-GB" sz="1200" dirty="0" err="1">
                <a:solidFill>
                  <a:srgbClr val="151E2D"/>
                </a:solidFill>
                <a:latin typeface="Arial Narrow" panose="020B0606020202030204" pitchFamily="34" charset="0"/>
                <a:ea typeface="Arial" charset="0"/>
                <a:cs typeface="Arial" charset="0"/>
              </a:rPr>
              <a:t>ICPis</a:t>
            </a:r>
            <a:r>
              <a:rPr lang="en-GB" sz="1200" dirty="0">
                <a:solidFill>
                  <a:srgbClr val="151E2D"/>
                </a:solidFill>
                <a:latin typeface="Arial Narrow" panose="020B0606020202030204" pitchFamily="34" charset="0"/>
                <a:ea typeface="Arial" charset="0"/>
                <a:cs typeface="Arial" charset="0"/>
              </a:rPr>
              <a:t> or other pathology</a:t>
            </a:r>
          </a:p>
          <a:p>
            <a:pPr>
              <a:spcAft>
                <a:spcPts val="600"/>
              </a:spcAft>
            </a:pPr>
            <a:r>
              <a:rPr lang="en-GB" sz="1200" dirty="0">
                <a:solidFill>
                  <a:srgbClr val="151E2D"/>
                </a:solidFill>
                <a:latin typeface="Arial Narrow" panose="020B0606020202030204" pitchFamily="34" charset="0"/>
                <a:ea typeface="Arial" charset="0"/>
                <a:cs typeface="Arial" charset="0"/>
              </a:rPr>
              <a:t>Oliguria should prompt inpatient admission for careful fluid balance and plan for access to renal replacement therapy</a:t>
            </a:r>
          </a:p>
          <a:p>
            <a:pPr>
              <a:spcAft>
                <a:spcPts val="600"/>
              </a:spcAft>
            </a:pPr>
            <a:r>
              <a:rPr lang="en-GB" sz="1200" dirty="0">
                <a:solidFill>
                  <a:srgbClr val="151E2D"/>
                </a:solidFill>
                <a:latin typeface="Arial Narrow" panose="020B0606020202030204" pitchFamily="34" charset="0"/>
                <a:ea typeface="Arial" charset="0"/>
                <a:cs typeface="Arial" charset="0"/>
              </a:rPr>
              <a:t>Steroid wean: Begin to wean once creatinine grade 1; grade 2 severity episode: wean steroids over 2–4 weeks; grade 3–4 episode: wean over ≥ 4 weeks</a:t>
            </a:r>
          </a:p>
          <a:p>
            <a:pPr>
              <a:spcAft>
                <a:spcPts val="600"/>
              </a:spcAft>
            </a:pPr>
            <a:r>
              <a:rPr lang="en-GB" sz="1200" dirty="0">
                <a:solidFill>
                  <a:srgbClr val="151E2D"/>
                </a:solidFill>
                <a:latin typeface="Arial Narrow" panose="020B0606020202030204" pitchFamily="34" charset="0"/>
                <a:ea typeface="Arial" charset="0"/>
                <a:cs typeface="Arial" charset="0"/>
              </a:rPr>
              <a:t>If on steroids for &gt; 4 weeks–PJP prophylaxis, calcium/vitamin D supplementation, gastric protection and check afternoon glucose for hyperglycaemia</a:t>
            </a:r>
          </a:p>
          <a:p>
            <a:pPr>
              <a:spcAft>
                <a:spcPts val="600"/>
              </a:spcAft>
            </a:pPr>
            <a:r>
              <a:rPr lang="en-US" sz="1200" dirty="0">
                <a:solidFill>
                  <a:srgbClr val="151E2D"/>
                </a:solidFill>
                <a:latin typeface="Arial Narrow" panose="020B0606020202030204" pitchFamily="34" charset="0"/>
                <a:ea typeface="Arial" charset="0"/>
                <a:cs typeface="Arial" charset="0"/>
              </a:rPr>
              <a:t>*GN screen: ANA, complement C3, C4, ANCA, anti-GBM, hepatitis B and C, HIV, immunoglobulins and protein electrophoresis </a:t>
            </a:r>
          </a:p>
        </p:txBody>
      </p:sp>
      <p:sp>
        <p:nvSpPr>
          <p:cNvPr id="7" name="TextBox 6">
            <a:extLst>
              <a:ext uri="{FF2B5EF4-FFF2-40B4-BE49-F238E27FC236}">
                <a16:creationId xmlns:a16="http://schemas.microsoft.com/office/drawing/2014/main" id="{6BA4070F-6336-EF42-9608-6AFAB385BE38}"/>
              </a:ext>
            </a:extLst>
          </p:cNvPr>
          <p:cNvSpPr txBox="1"/>
          <p:nvPr/>
        </p:nvSpPr>
        <p:spPr>
          <a:xfrm>
            <a:off x="545919" y="1523829"/>
            <a:ext cx="4656947" cy="523220"/>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pic>
        <p:nvPicPr>
          <p:cNvPr id="3" name="Picture 2">
            <a:extLst>
              <a:ext uri="{FF2B5EF4-FFF2-40B4-BE49-F238E27FC236}">
                <a16:creationId xmlns:a16="http://schemas.microsoft.com/office/drawing/2014/main" id="{973D69DA-98BB-2B4E-A618-DF6C1BCB0B14}"/>
              </a:ext>
            </a:extLst>
          </p:cNvPr>
          <p:cNvPicPr>
            <a:picLocks noChangeAspect="1"/>
          </p:cNvPicPr>
          <p:nvPr/>
        </p:nvPicPr>
        <p:blipFill>
          <a:blip r:embed="rId2"/>
          <a:stretch>
            <a:fillRect/>
          </a:stretch>
        </p:blipFill>
        <p:spPr>
          <a:xfrm>
            <a:off x="5308270" y="772618"/>
            <a:ext cx="6510590" cy="5018580"/>
          </a:xfrm>
          <a:prstGeom prst="rect">
            <a:avLst/>
          </a:prstGeom>
        </p:spPr>
      </p:pic>
    </p:spTree>
    <p:extLst>
      <p:ext uri="{BB962C8B-B14F-4D97-AF65-F5344CB8AC3E}">
        <p14:creationId xmlns:p14="http://schemas.microsoft.com/office/powerpoint/2010/main" val="2522799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18" y="2170188"/>
            <a:ext cx="3923212"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nephritis: </a:t>
            </a:r>
            <a:r>
              <a:rPr lang="en-US" sz="1400" b="1" dirty="0">
                <a:solidFill>
                  <a:srgbClr val="1D5271"/>
                </a:solidFill>
                <a:latin typeface="Arial Narrow" panose="020B0606020202030204" pitchFamily="34" charset="0"/>
                <a:ea typeface="Arial" charset="0"/>
                <a:cs typeface="Arial" charset="0"/>
              </a:rPr>
              <a:t>grade 3-4</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192D5245-6063-4822-8B5C-88CA056547B5}"/>
              </a:ext>
            </a:extLst>
          </p:cNvPr>
          <p:cNvSpPr txBox="1"/>
          <p:nvPr/>
        </p:nvSpPr>
        <p:spPr>
          <a:xfrm>
            <a:off x="545919" y="2693409"/>
            <a:ext cx="4762351" cy="3139321"/>
          </a:xfrm>
          <a:prstGeom prst="rect">
            <a:avLst/>
          </a:prstGeom>
          <a:noFill/>
        </p:spPr>
        <p:txBody>
          <a:bodyPr wrap="square" rtlCol="0">
            <a:spAutoFit/>
          </a:bodyPr>
          <a:lstStyle/>
          <a:p>
            <a:pPr>
              <a:spcAft>
                <a:spcPts val="600"/>
              </a:spcAft>
            </a:pPr>
            <a:r>
              <a:rPr lang="en-GB" sz="1200" dirty="0">
                <a:solidFill>
                  <a:srgbClr val="151E2D"/>
                </a:solidFill>
                <a:latin typeface="Arial Narrow" panose="020B0606020202030204" pitchFamily="34" charset="0"/>
                <a:ea typeface="Arial" charset="0"/>
                <a:cs typeface="Arial" charset="0"/>
              </a:rPr>
              <a:t>Renal injury occurs in around 1–4% of patients treated with </a:t>
            </a:r>
            <a:r>
              <a:rPr lang="en-GB" sz="1200" dirty="0" err="1">
                <a:solidFill>
                  <a:srgbClr val="151E2D"/>
                </a:solidFill>
                <a:latin typeface="Arial Narrow" panose="020B0606020202030204" pitchFamily="34" charset="0"/>
                <a:ea typeface="Arial" charset="0"/>
                <a:cs typeface="Arial" charset="0"/>
              </a:rPr>
              <a:t>ICPis</a:t>
            </a:r>
            <a:r>
              <a:rPr lang="en-GB" sz="1200" dirty="0">
                <a:solidFill>
                  <a:srgbClr val="151E2D"/>
                </a:solidFill>
                <a:latin typeface="Arial Narrow" panose="020B0606020202030204" pitchFamily="34" charset="0"/>
                <a:ea typeface="Arial" charset="0"/>
                <a:cs typeface="Arial" charset="0"/>
              </a:rPr>
              <a:t>, usually in a pattern of acute tubulo-interstitial nephritis with a lymphocytic infiltrate</a:t>
            </a:r>
          </a:p>
          <a:p>
            <a:pPr>
              <a:spcAft>
                <a:spcPts val="600"/>
              </a:spcAft>
            </a:pPr>
            <a:r>
              <a:rPr lang="en-GB" sz="1200" dirty="0">
                <a:solidFill>
                  <a:srgbClr val="151E2D"/>
                </a:solidFill>
                <a:latin typeface="Arial Narrow" panose="020B0606020202030204" pitchFamily="34" charset="0"/>
                <a:ea typeface="Arial" charset="0"/>
                <a:cs typeface="Arial" charset="0"/>
              </a:rPr>
              <a:t>Attention needs to be paid to the patient’s baseline creatinine, not just abnormal results per biochemistry ULN</a:t>
            </a:r>
          </a:p>
          <a:p>
            <a:pPr>
              <a:spcAft>
                <a:spcPts val="600"/>
              </a:spcAft>
            </a:pPr>
            <a:r>
              <a:rPr lang="en-GB" sz="1200" dirty="0">
                <a:solidFill>
                  <a:srgbClr val="151E2D"/>
                </a:solidFill>
                <a:latin typeface="Arial Narrow" panose="020B0606020202030204" pitchFamily="34" charset="0"/>
                <a:ea typeface="Arial" charset="0"/>
                <a:cs typeface="Arial" charset="0"/>
              </a:rPr>
              <a:t>Confounding diagnoses include dehydration, recent IV contrast, urinary tract infection, medications, hypotension or hypertension</a:t>
            </a:r>
          </a:p>
          <a:p>
            <a:pPr>
              <a:spcAft>
                <a:spcPts val="600"/>
              </a:spcAft>
            </a:pPr>
            <a:r>
              <a:rPr lang="en-GB" sz="1200" dirty="0">
                <a:solidFill>
                  <a:srgbClr val="151E2D"/>
                </a:solidFill>
                <a:latin typeface="Arial Narrow" panose="020B0606020202030204" pitchFamily="34" charset="0"/>
                <a:ea typeface="Arial" charset="0"/>
                <a:cs typeface="Arial" charset="0"/>
              </a:rPr>
              <a:t>Early consideration for renal biopsy is helpful which may negate the need for steroids and determine if renal deterioration related to </a:t>
            </a:r>
            <a:r>
              <a:rPr lang="en-GB" sz="1200" dirty="0" err="1">
                <a:solidFill>
                  <a:srgbClr val="151E2D"/>
                </a:solidFill>
                <a:latin typeface="Arial Narrow" panose="020B0606020202030204" pitchFamily="34" charset="0"/>
                <a:ea typeface="Arial" charset="0"/>
                <a:cs typeface="Arial" charset="0"/>
              </a:rPr>
              <a:t>ICPis</a:t>
            </a:r>
            <a:r>
              <a:rPr lang="en-GB" sz="1200" dirty="0">
                <a:solidFill>
                  <a:srgbClr val="151E2D"/>
                </a:solidFill>
                <a:latin typeface="Arial Narrow" panose="020B0606020202030204" pitchFamily="34" charset="0"/>
                <a:ea typeface="Arial" charset="0"/>
                <a:cs typeface="Arial" charset="0"/>
              </a:rPr>
              <a:t> or other pathology</a:t>
            </a:r>
          </a:p>
          <a:p>
            <a:pPr>
              <a:spcAft>
                <a:spcPts val="600"/>
              </a:spcAft>
            </a:pPr>
            <a:r>
              <a:rPr lang="en-GB" sz="1200" dirty="0">
                <a:solidFill>
                  <a:srgbClr val="151E2D"/>
                </a:solidFill>
                <a:latin typeface="Arial Narrow" panose="020B0606020202030204" pitchFamily="34" charset="0"/>
                <a:ea typeface="Arial" charset="0"/>
                <a:cs typeface="Arial" charset="0"/>
              </a:rPr>
              <a:t>Oliguria should prompt inpatient admission for careful fluid balance and plan for access to renal replacement therapy</a:t>
            </a:r>
          </a:p>
          <a:p>
            <a:pPr>
              <a:spcAft>
                <a:spcPts val="600"/>
              </a:spcAft>
            </a:pPr>
            <a:r>
              <a:rPr lang="en-GB" sz="1200" dirty="0">
                <a:solidFill>
                  <a:srgbClr val="151E2D"/>
                </a:solidFill>
                <a:latin typeface="Arial Narrow" panose="020B0606020202030204" pitchFamily="34" charset="0"/>
                <a:ea typeface="Arial" charset="0"/>
                <a:cs typeface="Arial" charset="0"/>
              </a:rPr>
              <a:t>Steroid wean: Begin to wean once creatinine grade 1; grade 2 severity episode: wean steroids over 2–4 weeks; grade 3–4 episode: wean over ≥ 4 weeks</a:t>
            </a:r>
          </a:p>
          <a:p>
            <a:pPr>
              <a:spcAft>
                <a:spcPts val="600"/>
              </a:spcAft>
            </a:pPr>
            <a:r>
              <a:rPr lang="en-GB" sz="1200" dirty="0">
                <a:solidFill>
                  <a:srgbClr val="151E2D"/>
                </a:solidFill>
                <a:latin typeface="Arial Narrow" panose="020B0606020202030204" pitchFamily="34" charset="0"/>
                <a:ea typeface="Arial" charset="0"/>
                <a:cs typeface="Arial" charset="0"/>
              </a:rPr>
              <a:t>If on steroids for &gt; 4 weeks–PJP prophylaxis, calcium/vitamin D supplementation, gastric protection and check afternoon glucose for hyperglycaemia</a:t>
            </a:r>
          </a:p>
        </p:txBody>
      </p:sp>
      <p:sp>
        <p:nvSpPr>
          <p:cNvPr id="13" name="TextBox 12">
            <a:extLst>
              <a:ext uri="{FF2B5EF4-FFF2-40B4-BE49-F238E27FC236}">
                <a16:creationId xmlns:a16="http://schemas.microsoft.com/office/drawing/2014/main" id="{9F0F8A2F-53D2-AD42-918B-A641D02A6883}"/>
              </a:ext>
            </a:extLst>
          </p:cNvPr>
          <p:cNvSpPr txBox="1"/>
          <p:nvPr/>
        </p:nvSpPr>
        <p:spPr>
          <a:xfrm>
            <a:off x="545918" y="1665977"/>
            <a:ext cx="4446818" cy="523220"/>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pic>
        <p:nvPicPr>
          <p:cNvPr id="2" name="Picture 1">
            <a:extLst>
              <a:ext uri="{FF2B5EF4-FFF2-40B4-BE49-F238E27FC236}">
                <a16:creationId xmlns:a16="http://schemas.microsoft.com/office/drawing/2014/main" id="{A733C303-A4DC-AB4E-916D-EE3D3AC32FB8}"/>
              </a:ext>
            </a:extLst>
          </p:cNvPr>
          <p:cNvPicPr>
            <a:picLocks noChangeAspect="1"/>
          </p:cNvPicPr>
          <p:nvPr/>
        </p:nvPicPr>
        <p:blipFill rotWithShape="1">
          <a:blip r:embed="rId2"/>
          <a:srcRect b="33085"/>
          <a:stretch/>
        </p:blipFill>
        <p:spPr>
          <a:xfrm>
            <a:off x="5427799" y="759032"/>
            <a:ext cx="6491399" cy="3348301"/>
          </a:xfrm>
          <a:prstGeom prst="rect">
            <a:avLst/>
          </a:prstGeom>
        </p:spPr>
      </p:pic>
    </p:spTree>
    <p:extLst>
      <p:ext uri="{BB962C8B-B14F-4D97-AF65-F5344CB8AC3E}">
        <p14:creationId xmlns:p14="http://schemas.microsoft.com/office/powerpoint/2010/main" val="120415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179617"/>
              </p:ext>
            </p:extLst>
          </p:nvPr>
        </p:nvGraphicFramePr>
        <p:xfrm>
          <a:off x="3629247" y="1411131"/>
          <a:ext cx="8110189" cy="3710345"/>
        </p:xfrm>
        <a:graphic>
          <a:graphicData uri="http://schemas.openxmlformats.org/drawingml/2006/table">
            <a:tbl>
              <a:tblPr bandRow="1">
                <a:tableStyleId>{5C22544A-7EE6-4342-B048-85BDC9FD1C3A}</a:tableStyleId>
              </a:tblPr>
              <a:tblGrid>
                <a:gridCol w="8110189">
                  <a:extLst>
                    <a:ext uri="{9D8B030D-6E8A-4147-A177-3AD203B41FA5}">
                      <a16:colId xmlns:a16="http://schemas.microsoft.com/office/drawing/2014/main" val="20000"/>
                    </a:ext>
                  </a:extLst>
                </a:gridCol>
              </a:tblGrid>
              <a:tr h="289117">
                <a:tc>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96527">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Serum sodium, potassium, creatinine and urea prior to every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infusion is recommended</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06794">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Initial management involves stopping nephrotoxic drugs, ruling out infection and urinary tract obstruction and correcting hypovolaemia</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550874482"/>
                  </a:ext>
                </a:extLst>
              </a:tr>
              <a:tr h="606794">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For significant renal dysfunction,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should be withheld and consideration given to the use of systemic (methyl)prednisolone 0.5–2 mg or equivalent</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511094471"/>
                  </a:ext>
                </a:extLst>
              </a:tr>
              <a:tr h="39652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In the event of severe renal dysfunction, a nephrologist should be consulted</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2090190004"/>
                  </a:ext>
                </a:extLst>
              </a:tr>
              <a:tr h="396527">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Renal biopsy may be used to clarify a difficult differential diagnosis</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951201351"/>
                  </a:ext>
                </a:extLst>
              </a:tr>
              <a:tr h="588185">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Acute tubulo-interstitial nephritis with lymphocytic infiltration is a frequent biopsy finding</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1441412255"/>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20" y="3080447"/>
            <a:ext cx="2759366"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Renal toxicity</a:t>
            </a:r>
          </a:p>
        </p:txBody>
      </p:sp>
      <p:sp>
        <p:nvSpPr>
          <p:cNvPr id="10" name="TextBox 9">
            <a:extLst>
              <a:ext uri="{FF2B5EF4-FFF2-40B4-BE49-F238E27FC236}">
                <a16:creationId xmlns:a16="http://schemas.microsoft.com/office/drawing/2014/main" id="{C5E3F32E-A53A-40EA-98CD-39B4B56F6012}"/>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68E3EB44-4D6A-CA4C-B759-07DD5BB69582}"/>
              </a:ext>
            </a:extLst>
          </p:cNvPr>
          <p:cNvSpPr txBox="1"/>
          <p:nvPr/>
        </p:nvSpPr>
        <p:spPr>
          <a:xfrm>
            <a:off x="545919" y="2126340"/>
            <a:ext cx="275936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Rare immune-related toxicities</a:t>
            </a:r>
          </a:p>
        </p:txBody>
      </p:sp>
    </p:spTree>
    <p:extLst>
      <p:ext uri="{BB962C8B-B14F-4D97-AF65-F5344CB8AC3E}">
        <p14:creationId xmlns:p14="http://schemas.microsoft.com/office/powerpoint/2010/main" val="237330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19" y="5350697"/>
            <a:ext cx="3016599" cy="461665"/>
          </a:xfrm>
          <a:prstGeom prst="rect">
            <a:avLst/>
          </a:prstGeom>
          <a:noFill/>
        </p:spPr>
        <p:txBody>
          <a:bodyPr wrap="square" rtlCol="0">
            <a:spAutoFit/>
          </a:bodyPr>
          <a:lstStyle/>
          <a:p>
            <a:pPr>
              <a:spcAft>
                <a:spcPts val="600"/>
              </a:spcAft>
            </a:pPr>
            <a:r>
              <a:rPr lang="en-GB" sz="1200" dirty="0">
                <a:solidFill>
                  <a:srgbClr val="151E2D"/>
                </a:solidFill>
                <a:latin typeface="Arial Narrow" panose="020B0606020202030204" pitchFamily="34" charset="0"/>
                <a:ea typeface="Arial" charset="0"/>
                <a:cs typeface="Arial" charset="0"/>
              </a:rPr>
              <a:t>Larkin J et al. Presented at ECC 2015;Abs330. Reprinted with permission.</a:t>
            </a:r>
            <a:endParaRPr lang="en-US" sz="1200" dirty="0">
              <a:solidFill>
                <a:srgbClr val="151E2D"/>
              </a:solidFill>
              <a:latin typeface="Arial Narrow" panose="020B0606020202030204" pitchFamily="34" charset="0"/>
              <a:ea typeface="Arial" charset="0"/>
              <a:cs typeface="Arial" charset="0"/>
            </a:endParaRPr>
          </a:p>
        </p:txBody>
      </p:sp>
      <p:sp>
        <p:nvSpPr>
          <p:cNvPr id="6" name="TextBox 5"/>
          <p:cNvSpPr txBox="1"/>
          <p:nvPr/>
        </p:nvSpPr>
        <p:spPr>
          <a:xfrm>
            <a:off x="545920" y="3174663"/>
            <a:ext cx="3093514"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Time to onset of grade 3-4 treatment-related select adverse events</a:t>
            </a:r>
          </a:p>
        </p:txBody>
      </p:sp>
      <p:sp>
        <p:nvSpPr>
          <p:cNvPr id="8" name="TextBox 7"/>
          <p:cNvSpPr txBox="1"/>
          <p:nvPr/>
        </p:nvSpPr>
        <p:spPr>
          <a:xfrm>
            <a:off x="545919" y="2160000"/>
            <a:ext cx="3356247"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Incidence and epidemiology</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pic>
        <p:nvPicPr>
          <p:cNvPr id="4" name="Picture 3">
            <a:extLst>
              <a:ext uri="{FF2B5EF4-FFF2-40B4-BE49-F238E27FC236}">
                <a16:creationId xmlns:a16="http://schemas.microsoft.com/office/drawing/2014/main" id="{9587B69F-DB2E-4BD4-997C-B5E413D94C82}"/>
              </a:ext>
            </a:extLst>
          </p:cNvPr>
          <p:cNvPicPr>
            <a:picLocks noChangeAspect="1"/>
          </p:cNvPicPr>
          <p:nvPr/>
        </p:nvPicPr>
        <p:blipFill>
          <a:blip r:embed="rId2"/>
          <a:stretch>
            <a:fillRect/>
          </a:stretch>
        </p:blipFill>
        <p:spPr>
          <a:xfrm>
            <a:off x="3890362" y="544871"/>
            <a:ext cx="7967632" cy="5583425"/>
          </a:xfrm>
          <a:prstGeom prst="rect">
            <a:avLst/>
          </a:prstGeom>
        </p:spPr>
      </p:pic>
    </p:spTree>
    <p:extLst>
      <p:ext uri="{BB962C8B-B14F-4D97-AF65-F5344CB8AC3E}">
        <p14:creationId xmlns:p14="http://schemas.microsoft.com/office/powerpoint/2010/main" val="208726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56980535"/>
              </p:ext>
            </p:extLst>
          </p:nvPr>
        </p:nvGraphicFramePr>
        <p:xfrm>
          <a:off x="3430772" y="1085635"/>
          <a:ext cx="8414355" cy="4918720"/>
        </p:xfrm>
        <a:graphic>
          <a:graphicData uri="http://schemas.openxmlformats.org/drawingml/2006/table">
            <a:tbl>
              <a:tblPr bandRow="1">
                <a:tableStyleId>{5C22544A-7EE6-4342-B048-85BDC9FD1C3A}</a:tableStyleId>
              </a:tblPr>
              <a:tblGrid>
                <a:gridCol w="8414355">
                  <a:extLst>
                    <a:ext uri="{9D8B030D-6E8A-4147-A177-3AD203B41FA5}">
                      <a16:colId xmlns:a16="http://schemas.microsoft.com/office/drawing/2014/main" val="20000"/>
                    </a:ext>
                  </a:extLst>
                </a:gridCol>
              </a:tblGrid>
              <a:tr h="300792">
                <a:tc>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412540">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600" b="1" dirty="0">
                          <a:solidFill>
                            <a:srgbClr val="1D5271"/>
                          </a:solidFill>
                          <a:latin typeface="Arial Narrow" panose="020B0606020202030204" pitchFamily="34" charset="0"/>
                          <a:ea typeface="Arial" charset="0"/>
                          <a:cs typeface="Arial" charset="0"/>
                        </a:rPr>
                        <a:t>Ocular toxicities</a:t>
                      </a:r>
                      <a:endParaRPr lang="en-GB" sz="1600" b="1"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extLst>
                  <a:ext uri="{0D108BD9-81ED-4DB2-BD59-A6C34878D82A}">
                    <a16:rowId xmlns:a16="http://schemas.microsoft.com/office/drawing/2014/main" val="10001"/>
                  </a:ext>
                </a:extLst>
              </a:tr>
              <a:tr h="631298">
                <a:tc>
                  <a:txBody>
                    <a:bodyPr/>
                    <a:lstStyle/>
                    <a:p>
                      <a:pPr marL="457200" marR="0" lvl="1"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Topical corticosteroids are recommended for episcleritis and anterior uveitis and systemic corticosteroids for severe ocular inflammation and orbital inflammation</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18663">
                <a:tc>
                  <a:txBody>
                    <a:bodyPr/>
                    <a:lstStyle/>
                    <a:p>
                      <a:pPr marL="45720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Intravitreal anti-VEGF treatment is recommended for choroidal neovascularisation</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550874482"/>
                  </a:ext>
                </a:extLst>
              </a:tr>
              <a:tr h="412540">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600" b="1" dirty="0" err="1">
                          <a:solidFill>
                            <a:srgbClr val="1D5271"/>
                          </a:solidFill>
                          <a:latin typeface="Arial Narrow" panose="020B0606020202030204" pitchFamily="34" charset="0"/>
                          <a:ea typeface="Arial" charset="0"/>
                          <a:cs typeface="Arial" charset="0"/>
                        </a:rPr>
                        <a:t>Haematological</a:t>
                      </a:r>
                      <a:r>
                        <a:rPr lang="en-US" sz="1600" b="1" dirty="0">
                          <a:solidFill>
                            <a:srgbClr val="1D5271"/>
                          </a:solidFill>
                          <a:latin typeface="Arial Narrow" panose="020B0606020202030204" pitchFamily="34" charset="0"/>
                          <a:ea typeface="Arial" charset="0"/>
                          <a:cs typeface="Arial" charset="0"/>
                        </a:rPr>
                        <a:t> toxicities</a:t>
                      </a:r>
                      <a:endParaRPr lang="en-GB" sz="1600" b="1" i="0" dirty="0">
                        <a:solidFill>
                          <a:srgbClr val="FF0000"/>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extLst>
                  <a:ext uri="{0D108BD9-81ED-4DB2-BD59-A6C34878D82A}">
                    <a16:rowId xmlns:a16="http://schemas.microsoft.com/office/drawing/2014/main" val="2629609145"/>
                  </a:ext>
                </a:extLst>
              </a:tr>
              <a:tr h="934057">
                <a:tc>
                  <a:txBody>
                    <a:bodyPr/>
                    <a:lstStyle/>
                    <a:p>
                      <a:pPr marL="45720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kern="1200" dirty="0">
                          <a:solidFill>
                            <a:srgbClr val="1D5271"/>
                          </a:solidFill>
                          <a:latin typeface="Arial Narrow" panose="020B0606020202030204" pitchFamily="34" charset="0"/>
                          <a:ea typeface="Arial" charset="0"/>
                          <a:cs typeface="Arial" charset="0"/>
                        </a:rPr>
                        <a:t>The optimal treatment for immune-related haematological AEs is unknown and initiation of high-dose corticosteroids and other immunosuppressive drugs should be performed in close collaboration with a haematologist</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875344405"/>
                  </a:ext>
                </a:extLst>
              </a:tr>
              <a:tr h="439913">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1" kern="1200" dirty="0">
                          <a:solidFill>
                            <a:srgbClr val="1D5271"/>
                          </a:solidFill>
                          <a:latin typeface="Arial Narrow" panose="020B0606020202030204" pitchFamily="34" charset="0"/>
                          <a:ea typeface="Arial" charset="0"/>
                          <a:cs typeface="Arial" charset="0"/>
                        </a:rPr>
                        <a:t>Allograft rejection</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solidFill>
                  </a:tcPr>
                </a:tc>
                <a:extLst>
                  <a:ext uri="{0D108BD9-81ED-4DB2-BD59-A6C34878D82A}">
                    <a16:rowId xmlns:a16="http://schemas.microsoft.com/office/drawing/2014/main" val="2337880082"/>
                  </a:ext>
                </a:extLst>
              </a:tr>
              <a:tr h="934057">
                <a:tc>
                  <a:txBody>
                    <a:bodyPr/>
                    <a:lstStyle/>
                    <a:p>
                      <a:pPr marL="457200" marR="0" lvl="1"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kern="1200" dirty="0">
                          <a:solidFill>
                            <a:srgbClr val="1D5271"/>
                          </a:solidFill>
                          <a:latin typeface="Arial Narrow" panose="020B0606020202030204" pitchFamily="34" charset="0"/>
                          <a:ea typeface="Arial" charset="0"/>
                          <a:cs typeface="Arial" charset="0"/>
                        </a:rPr>
                        <a:t>Use of </a:t>
                      </a:r>
                      <a:r>
                        <a:rPr lang="en-GB" sz="1600" b="0" i="0" kern="1200" dirty="0" err="1">
                          <a:solidFill>
                            <a:srgbClr val="1D5271"/>
                          </a:solidFill>
                          <a:latin typeface="Arial Narrow" panose="020B0606020202030204" pitchFamily="34" charset="0"/>
                          <a:ea typeface="Arial" charset="0"/>
                          <a:cs typeface="Arial" charset="0"/>
                        </a:rPr>
                        <a:t>ICPis</a:t>
                      </a:r>
                      <a:r>
                        <a:rPr lang="en-GB" sz="1600" b="0" i="0" kern="1200" dirty="0">
                          <a:solidFill>
                            <a:srgbClr val="1D5271"/>
                          </a:solidFill>
                          <a:latin typeface="Arial Narrow" panose="020B0606020202030204" pitchFamily="34" charset="0"/>
                          <a:ea typeface="Arial" charset="0"/>
                          <a:cs typeface="Arial" charset="0"/>
                        </a:rPr>
                        <a:t> may induce graft rejection. The risk of allograft rejection is probably lowest </a:t>
                      </a:r>
                      <a:br>
                        <a:rPr lang="en-GB" sz="1600" b="0" i="0" kern="1200" dirty="0">
                          <a:solidFill>
                            <a:srgbClr val="1D5271"/>
                          </a:solidFill>
                          <a:latin typeface="Arial Narrow" panose="020B0606020202030204" pitchFamily="34" charset="0"/>
                          <a:ea typeface="Arial" charset="0"/>
                          <a:cs typeface="Arial" charset="0"/>
                        </a:rPr>
                      </a:br>
                      <a:r>
                        <a:rPr lang="en-GB" sz="1600" b="0" i="0" kern="1200" dirty="0">
                          <a:solidFill>
                            <a:srgbClr val="1D5271"/>
                          </a:solidFill>
                          <a:latin typeface="Arial Narrow" panose="020B0606020202030204" pitchFamily="34" charset="0"/>
                          <a:ea typeface="Arial" charset="0"/>
                          <a:cs typeface="Arial" charset="0"/>
                        </a:rPr>
                        <a:t>for anti-CTLA-4</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1878190496"/>
                  </a:ext>
                </a:extLst>
              </a:tr>
            </a:tbl>
          </a:graphicData>
        </a:graphic>
      </p:graphicFrame>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D0239664-8BD1-47AB-A202-2770DB1552B4}"/>
              </a:ext>
            </a:extLst>
          </p:cNvPr>
          <p:cNvSpPr txBox="1"/>
          <p:nvPr/>
        </p:nvSpPr>
        <p:spPr>
          <a:xfrm>
            <a:off x="545920" y="3080447"/>
            <a:ext cx="2487904"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Ocular toxicities</a:t>
            </a:r>
          </a:p>
          <a:p>
            <a:r>
              <a:rPr lang="en-US" sz="1400" dirty="0" err="1">
                <a:solidFill>
                  <a:srgbClr val="1D5271"/>
                </a:solidFill>
                <a:latin typeface="Arial Narrow" panose="020B0606020202030204" pitchFamily="34" charset="0"/>
                <a:ea typeface="Arial" charset="0"/>
                <a:cs typeface="Arial" charset="0"/>
              </a:rPr>
              <a:t>Haematological</a:t>
            </a:r>
            <a:r>
              <a:rPr lang="en-US" sz="1400" dirty="0">
                <a:solidFill>
                  <a:srgbClr val="1D5271"/>
                </a:solidFill>
                <a:latin typeface="Arial Narrow" panose="020B0606020202030204" pitchFamily="34" charset="0"/>
                <a:ea typeface="Arial" charset="0"/>
                <a:cs typeface="Arial" charset="0"/>
              </a:rPr>
              <a:t> toxicities</a:t>
            </a:r>
          </a:p>
          <a:p>
            <a:r>
              <a:rPr lang="en-US" sz="1400" dirty="0">
                <a:solidFill>
                  <a:srgbClr val="1D5271"/>
                </a:solidFill>
                <a:latin typeface="Arial Narrow" panose="020B0606020202030204" pitchFamily="34" charset="0"/>
                <a:ea typeface="Arial" charset="0"/>
                <a:cs typeface="Arial" charset="0"/>
              </a:rPr>
              <a:t>Allograft rejection</a:t>
            </a:r>
          </a:p>
        </p:txBody>
      </p:sp>
      <p:sp>
        <p:nvSpPr>
          <p:cNvPr id="10" name="TextBox 9">
            <a:extLst>
              <a:ext uri="{FF2B5EF4-FFF2-40B4-BE49-F238E27FC236}">
                <a16:creationId xmlns:a16="http://schemas.microsoft.com/office/drawing/2014/main" id="{07F55EB3-93CD-48D8-B19B-4DA292B7222C}"/>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D9826162-F3DA-1646-B7AF-7C3017D9AF89}"/>
              </a:ext>
            </a:extLst>
          </p:cNvPr>
          <p:cNvSpPr txBox="1"/>
          <p:nvPr/>
        </p:nvSpPr>
        <p:spPr>
          <a:xfrm>
            <a:off x="545919" y="2126340"/>
            <a:ext cx="2759367" cy="954107"/>
          </a:xfrm>
          <a:prstGeom prst="rect">
            <a:avLst/>
          </a:prstGeom>
          <a:noFill/>
        </p:spPr>
        <p:txBody>
          <a:bodyPr wrap="square" rtlCol="0">
            <a:spAutoFit/>
          </a:bodyPr>
          <a:lstStyle/>
          <a:p>
            <a:r>
              <a:rPr lang="en-US" sz="2800" b="1">
                <a:solidFill>
                  <a:srgbClr val="1D5271"/>
                </a:solidFill>
                <a:latin typeface="Arial Narrow" panose="020B0606020202030204" pitchFamily="34" charset="0"/>
                <a:ea typeface="Arial" charset="0"/>
                <a:cs typeface="Arial" charset="0"/>
              </a:rPr>
              <a:t>Rare immune-related </a:t>
            </a:r>
            <a:r>
              <a:rPr lang="en-US" sz="2800" b="1" dirty="0">
                <a:solidFill>
                  <a:srgbClr val="1D5271"/>
                </a:solidFill>
                <a:latin typeface="Arial Narrow" panose="020B0606020202030204" pitchFamily="34" charset="0"/>
                <a:ea typeface="Arial" charset="0"/>
                <a:cs typeface="Arial" charset="0"/>
              </a:rPr>
              <a:t>toxicities</a:t>
            </a:r>
          </a:p>
        </p:txBody>
      </p:sp>
    </p:spTree>
    <p:extLst>
      <p:ext uri="{BB962C8B-B14F-4D97-AF65-F5344CB8AC3E}">
        <p14:creationId xmlns:p14="http://schemas.microsoft.com/office/powerpoint/2010/main" val="2385120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6" y="2562761"/>
            <a:ext cx="8445436" cy="3005951"/>
          </a:xfrm>
          <a:prstGeom prst="rect">
            <a:avLst/>
          </a:prstGeom>
          <a:noFill/>
        </p:spPr>
        <p:txBody>
          <a:bodyPr wrap="square" rtlCol="0">
            <a:spAutoFit/>
          </a:bodyPr>
          <a:lstStyle/>
          <a:p>
            <a:pPr>
              <a:spcAft>
                <a:spcPts val="1000"/>
              </a:spcAft>
            </a:pPr>
            <a:r>
              <a:rPr lang="en-US" sz="1200" dirty="0">
                <a:solidFill>
                  <a:srgbClr val="1D5271"/>
                </a:solidFill>
                <a:latin typeface="Arial Narrow" panose="020B0606020202030204" pitchFamily="34" charset="0"/>
                <a:ea typeface="Arial" charset="0"/>
                <a:cs typeface="Arial" charset="0"/>
              </a:rPr>
              <a:t>This slide set provides you with the most important content of the full ESMO Clinical Practice Guidelines (CPGs) on the management of toxicities from immunotherapy. Key content includes diagnostic criteria, staging of disease, treatment plans and follow-up. </a:t>
            </a:r>
          </a:p>
          <a:p>
            <a:pPr>
              <a:spcAft>
                <a:spcPts val="1000"/>
              </a:spcAft>
            </a:pPr>
            <a:r>
              <a:rPr lang="en-US" sz="1200" dirty="0">
                <a:solidFill>
                  <a:srgbClr val="1D5271"/>
                </a:solidFill>
                <a:latin typeface="Arial Narrow" panose="020B0606020202030204" pitchFamily="34" charset="0"/>
                <a:ea typeface="Arial" charset="0"/>
                <a:cs typeface="Arial" charset="0"/>
              </a:rPr>
              <a:t>The ESMO CPGs are intended to provide you with a set of recommendations for the best standards of care, using evidence-based medicine. Implementation of ESMO CPGs facilitates knowledge uptake and helps you to deliver an appropriate quality of focused care to your patients.</a:t>
            </a:r>
          </a:p>
          <a:p>
            <a:pPr>
              <a:spcAft>
                <a:spcPts val="1000"/>
              </a:spcAft>
            </a:pPr>
            <a:r>
              <a:rPr lang="en-US" sz="1200" dirty="0">
                <a:solidFill>
                  <a:srgbClr val="1D5271"/>
                </a:solidFill>
                <a:latin typeface="Arial Narrow" panose="020B0606020202030204" pitchFamily="34" charset="0"/>
                <a:ea typeface="Arial" charset="0"/>
                <a:cs typeface="Arial" charset="0"/>
              </a:rPr>
              <a:t>This slide set contains information obtained from authentic and highly regarded sources (www.esmo.org). Although every effort has been made to ensure that treatment and other information are presented accurately in this publication, the ultimate responsibility rests with the prescribing physician. Neither the publisher nor the ESMO Guidelines Committee can be held responsible for errors or for any consequences arising from the use of information contained herein. For detailed prescribing information on the use of any product or procedure discussed herein, please consult the prescribing information or instructional material issued by the manufacturer.</a:t>
            </a:r>
          </a:p>
          <a:p>
            <a:pPr>
              <a:spcAft>
                <a:spcPts val="1000"/>
              </a:spcAft>
            </a:pPr>
            <a:r>
              <a:rPr lang="en-US" sz="1200" dirty="0">
                <a:solidFill>
                  <a:srgbClr val="1D5271"/>
                </a:solidFill>
                <a:latin typeface="Arial Narrow" panose="020B0606020202030204" pitchFamily="34" charset="0"/>
                <a:ea typeface="Arial" charset="0"/>
                <a:cs typeface="Arial" charset="0"/>
              </a:rPr>
              <a:t>The slide set can be used as a quick reference guide to access key content on evidence-based management and individual slides may be used for personal presentation in their present version and without any alterations. All rights reserved.</a:t>
            </a:r>
          </a:p>
          <a:p>
            <a:pPr>
              <a:spcAft>
                <a:spcPts val="1000"/>
              </a:spcAft>
            </a:pPr>
            <a:r>
              <a:rPr lang="en-US" sz="1200" dirty="0">
                <a:solidFill>
                  <a:srgbClr val="1D5271"/>
                </a:solidFill>
                <a:latin typeface="Arial Narrow" panose="020B0606020202030204" pitchFamily="34" charset="0"/>
                <a:ea typeface="Arial" charset="0"/>
                <a:cs typeface="Arial" charset="0"/>
              </a:rPr>
              <a:t>© 2018 European Society for Medical Oncology</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rPr>
              <a:t>Please visit </a:t>
            </a:r>
            <a:r>
              <a:rPr lang="en-US" sz="1200" dirty="0" err="1">
                <a:solidFill>
                  <a:srgbClr val="1D5271"/>
                </a:solidFill>
                <a:latin typeface="Arial Narrow" panose="020B0606020202030204" pitchFamily="34" charset="0"/>
                <a:ea typeface="Arial" charset="0"/>
                <a:cs typeface="Arial" charset="0"/>
              </a:rPr>
              <a:t>www.esmo.org</a:t>
            </a:r>
            <a:r>
              <a:rPr lang="en-US" sz="1200" dirty="0">
                <a:solidFill>
                  <a:srgbClr val="1D5271"/>
                </a:solidFill>
                <a:latin typeface="Arial Narrow" panose="020B0606020202030204" pitchFamily="34" charset="0"/>
                <a:ea typeface="Arial" charset="0"/>
                <a:cs typeface="Arial" charset="0"/>
              </a:rPr>
              <a:t> or </a:t>
            </a:r>
            <a:r>
              <a:rPr lang="en-US" sz="1200" dirty="0" err="1">
                <a:solidFill>
                  <a:srgbClr val="1D5271"/>
                </a:solidFill>
                <a:latin typeface="Arial Narrow" panose="020B0606020202030204" pitchFamily="34" charset="0"/>
                <a:ea typeface="Arial" charset="0"/>
                <a:cs typeface="Arial" charset="0"/>
              </a:rPr>
              <a:t>oncologypro.esmo.org</a:t>
            </a:r>
            <a:r>
              <a:rPr lang="en-US" sz="1200" dirty="0">
                <a:solidFill>
                  <a:srgbClr val="1D5271"/>
                </a:solidFill>
                <a:latin typeface="Arial Narrow" panose="020B0606020202030204" pitchFamily="34" charset="0"/>
                <a:ea typeface="Arial" charset="0"/>
                <a:cs typeface="Arial" charset="0"/>
              </a:rPr>
              <a:t> to view the full guidelines.</a:t>
            </a:r>
          </a:p>
        </p:txBody>
      </p:sp>
      <p:sp>
        <p:nvSpPr>
          <p:cNvPr id="3" name="TextBox 2"/>
          <p:cNvSpPr txBox="1"/>
          <p:nvPr/>
        </p:nvSpPr>
        <p:spPr>
          <a:xfrm>
            <a:off x="571320" y="2033966"/>
            <a:ext cx="7164504" cy="523220"/>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Disclaimer and how to obtain more information</a:t>
            </a:r>
          </a:p>
        </p:txBody>
      </p:sp>
    </p:spTree>
    <p:extLst>
      <p:ext uri="{BB962C8B-B14F-4D97-AF65-F5344CB8AC3E}">
        <p14:creationId xmlns:p14="http://schemas.microsoft.com/office/powerpoint/2010/main" val="97769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4A302-2967-F947-83EA-E29FF45DED33}"/>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6C09A64-4F21-ED48-A71E-624EA66B05DF}"/>
              </a:ext>
            </a:extLst>
          </p:cNvPr>
          <p:cNvSpPr/>
          <p:nvPr/>
        </p:nvSpPr>
        <p:spPr>
          <a:xfrm>
            <a:off x="316753" y="4099859"/>
            <a:ext cx="2934447" cy="55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43718ED-260B-3047-A429-10AC7EDC4A5A}"/>
              </a:ext>
            </a:extLst>
          </p:cNvPr>
          <p:cNvSpPr txBox="1"/>
          <p:nvPr/>
        </p:nvSpPr>
        <p:spPr>
          <a:xfrm>
            <a:off x="316753" y="4099859"/>
            <a:ext cx="6119903"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tx1">
                    <a:lumMod val="75000"/>
                    <a:lumOff val="25000"/>
                  </a:schemeClr>
                </a:solidFill>
                <a:latin typeface="Helvetica Neue LT Com 57 Conden" panose="020B0506030502030204" pitchFamily="34" charset="77"/>
              </a:rPr>
              <a:t>Immunotherapy-Related Side Effects and their Management</a:t>
            </a:r>
          </a:p>
          <a:p>
            <a:pPr marL="285750" indent="-285750">
              <a:buFont typeface="Arial" panose="020B0604020202020204" pitchFamily="34" charset="0"/>
              <a:buChar char="•"/>
            </a:pPr>
            <a:r>
              <a:rPr lang="en-GB" sz="1400" dirty="0">
                <a:solidFill>
                  <a:schemeClr val="tx1">
                    <a:lumMod val="75000"/>
                    <a:lumOff val="25000"/>
                  </a:schemeClr>
                </a:solidFill>
                <a:latin typeface="Helvetica Neue LT Com 57 Conden" panose="020B0506030502030204" pitchFamily="34" charset="77"/>
              </a:rPr>
              <a:t>Survivorship</a:t>
            </a:r>
          </a:p>
        </p:txBody>
      </p:sp>
    </p:spTree>
    <p:extLst>
      <p:ext uri="{BB962C8B-B14F-4D97-AF65-F5344CB8AC3E}">
        <p14:creationId xmlns:p14="http://schemas.microsoft.com/office/powerpoint/2010/main" val="2927897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8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28482465"/>
              </p:ext>
            </p:extLst>
          </p:nvPr>
        </p:nvGraphicFramePr>
        <p:xfrm>
          <a:off x="3748266" y="188630"/>
          <a:ext cx="8194040" cy="6076009"/>
        </p:xfrm>
        <a:graphic>
          <a:graphicData uri="http://schemas.openxmlformats.org/drawingml/2006/table">
            <a:tbl>
              <a:tblPr bandRow="1">
                <a:tableStyleId>{5C22544A-7EE6-4342-B048-85BDC9FD1C3A}</a:tableStyleId>
              </a:tblPr>
              <a:tblGrid>
                <a:gridCol w="1489927">
                  <a:extLst>
                    <a:ext uri="{9D8B030D-6E8A-4147-A177-3AD203B41FA5}">
                      <a16:colId xmlns:a16="http://schemas.microsoft.com/office/drawing/2014/main" val="20000"/>
                    </a:ext>
                  </a:extLst>
                </a:gridCol>
                <a:gridCol w="6704113">
                  <a:extLst>
                    <a:ext uri="{9D8B030D-6E8A-4147-A177-3AD203B41FA5}">
                      <a16:colId xmlns:a16="http://schemas.microsoft.com/office/drawing/2014/main" val="20001"/>
                    </a:ext>
                  </a:extLst>
                </a:gridCol>
              </a:tblGrid>
              <a:tr h="386655">
                <a:tc gridSpan="2">
                  <a:txBody>
                    <a:bodyPr/>
                    <a:lstStyle/>
                    <a:p>
                      <a:pPr lvl="0"/>
                      <a:r>
                        <a:rPr lang="en-US" sz="16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hMerge="1">
                  <a:txBody>
                    <a:bodyPr/>
                    <a:lstStyle/>
                    <a:p>
                      <a:pPr lvl="0"/>
                      <a:endParaRPr lang="en-US" sz="1400" b="1" i="0" dirty="0">
                        <a:latin typeface="Helvetica Condensed" charset="0"/>
                        <a:ea typeface="Helvetica Condensed" charset="0"/>
                        <a:cs typeface="Helvetica Condensed" charset="0"/>
                      </a:endParaRPr>
                    </a:p>
                  </a:txBody>
                  <a:tcPr marL="180000" anchor="ctr">
                    <a:solidFill>
                      <a:srgbClr val="1D5271"/>
                    </a:solidFill>
                  </a:tcPr>
                </a:tc>
                <a:extLst>
                  <a:ext uri="{0D108BD9-81ED-4DB2-BD59-A6C34878D82A}">
                    <a16:rowId xmlns:a16="http://schemas.microsoft.com/office/drawing/2014/main" val="10000"/>
                  </a:ext>
                </a:extLst>
              </a:tr>
              <a:tr h="583354">
                <a:tc rowSpan="2">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General aspects of immune-related adverse events (</a:t>
                      </a:r>
                      <a:r>
                        <a:rPr lang="en-GB" sz="1600" b="0" i="0" dirty="0" err="1">
                          <a:solidFill>
                            <a:srgbClr val="1D5271"/>
                          </a:solidFill>
                          <a:latin typeface="Arial Narrow" panose="020B0606020202030204" pitchFamily="34" charset="0"/>
                          <a:ea typeface="Arial" charset="0"/>
                          <a:cs typeface="Arial" charset="0"/>
                        </a:rPr>
                        <a:t>irAEs</a:t>
                      </a:r>
                      <a:r>
                        <a:rPr lang="en-GB" sz="1600" b="0" i="0" dirty="0">
                          <a:solidFill>
                            <a:srgbClr val="1D5271"/>
                          </a:solidFill>
                          <a:latin typeface="Arial Narrow" panose="020B0606020202030204" pitchFamily="34" charset="0"/>
                          <a:ea typeface="Arial" charset="0"/>
                          <a:cs typeface="Arial" charset="0"/>
                        </a:rPr>
                        <a:t>)</a:t>
                      </a: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60000"/>
                      </a:srgbClr>
                    </a:solidFill>
                  </a:tcPr>
                </a:tc>
                <a:tc>
                  <a:txBody>
                    <a:bodyPr/>
                    <a:lstStyle/>
                    <a:p>
                      <a:pPr marL="0" indent="0">
                        <a:buFont typeface="Arial" charset="0"/>
                        <a:buNone/>
                      </a:pPr>
                      <a:r>
                        <a:rPr lang="en-GB" sz="1600" b="0" i="0" dirty="0">
                          <a:solidFill>
                            <a:srgbClr val="1D5271"/>
                          </a:solidFill>
                          <a:latin typeface="Arial Narrow" panose="020B0606020202030204" pitchFamily="34" charset="0"/>
                          <a:ea typeface="Arial" charset="0"/>
                          <a:cs typeface="Arial" charset="0"/>
                        </a:rPr>
                        <a:t>Generally occur within 3 months after initiation of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2171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600" b="0" i="0" kern="1200" dirty="0">
                          <a:solidFill>
                            <a:srgbClr val="1D5271"/>
                          </a:solidFill>
                          <a:latin typeface="Arial Narrow" panose="020B0606020202030204" pitchFamily="34" charset="0"/>
                          <a:ea typeface="Arial" charset="0"/>
                          <a:cs typeface="Arial" charset="0"/>
                        </a:rPr>
                        <a:t>Tissue biopsy may be useful for higher grade (3-4) toxicities, when there is diagnostic doubt and management would be altered by the outcome</a:t>
                      </a:r>
                      <a:endParaRPr lang="en-GB" sz="1600" b="0" i="0" dirty="0">
                        <a:solidFill>
                          <a:srgbClr val="1D5271"/>
                        </a:solidFill>
                        <a:latin typeface="Arial Narrow" panose="020B0606020202030204" pitchFamily="34" charset="0"/>
                        <a:ea typeface="Arial" charset="0"/>
                        <a:cs typeface="Arial" charset="0"/>
                      </a:endParaRP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9"/>
                  </a:ext>
                </a:extLst>
              </a:tr>
              <a:tr h="530081">
                <a:tc rowSpan="5">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Patient selection and baseline assessments</a:t>
                      </a:r>
                    </a:p>
                  </a:txBody>
                  <a:tcPr marL="108000" marR="108000" marT="108000" marB="108000" anchor="ctr">
                    <a:lnL w="3175" cap="flat" cmpd="sng" algn="ctr">
                      <a:solidFill>
                        <a:srgbClr val="1D5271"/>
                      </a:solidFill>
                      <a:prstDash val="sysDot"/>
                      <a:round/>
                      <a:headEnd type="none" w="med" len="med"/>
                      <a:tailEnd type="none" w="med" len="med"/>
                    </a:lnL>
                    <a:lnB w="3175" cap="flat" cmpd="sng" algn="ctr">
                      <a:solidFill>
                        <a:schemeClr val="tx2">
                          <a:lumMod val="40000"/>
                          <a:lumOff val="60000"/>
                        </a:schemeClr>
                      </a:solidFill>
                      <a:prstDash val="solid"/>
                      <a:round/>
                      <a:headEnd type="none" w="med" len="med"/>
                      <a:tailEnd type="none" w="med" len="med"/>
                    </a:lnB>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Before starting treatment: patients’ susceptibility to </a:t>
                      </a:r>
                      <a:r>
                        <a:rPr lang="en-GB" sz="1600" b="0" i="0" dirty="0" err="1">
                          <a:solidFill>
                            <a:srgbClr val="1D5271"/>
                          </a:solidFill>
                          <a:latin typeface="Arial Narrow" panose="020B0606020202030204" pitchFamily="34" charset="0"/>
                          <a:ea typeface="Arial" charset="0"/>
                          <a:cs typeface="Arial" charset="0"/>
                        </a:rPr>
                        <a:t>irAEs</a:t>
                      </a:r>
                      <a:r>
                        <a:rPr lang="en-GB" sz="1600" b="0" i="0" dirty="0">
                          <a:solidFill>
                            <a:srgbClr val="1D5271"/>
                          </a:solidFill>
                          <a:latin typeface="Arial Narrow" panose="020B0606020202030204" pitchFamily="34" charset="0"/>
                          <a:ea typeface="Arial" charset="0"/>
                          <a:cs typeface="Arial" charset="0"/>
                        </a:rPr>
                        <a:t> should be assessed and patients informed of the potential AEs, reporting directly to the treating physician or team</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1163055">
                <a:tc v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4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Work-up should include: history, general physical condition, autoimmune diseases, baseline laboratory tests and radiological scans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If current or previous autoimmune disease: risk of worsening of their autoimmune disease while on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solidFill>
                            <a:srgbClr val="1D5271"/>
                          </a:solidFill>
                          <a:latin typeface="Arial Narrow" panose="020B0606020202030204" pitchFamily="34" charset="0"/>
                          <a:ea typeface="Arial" charset="0"/>
                          <a:cs typeface="Arial" charset="0"/>
                        </a:rPr>
                        <a:t>If previous ipilimumab-related </a:t>
                      </a:r>
                      <a:r>
                        <a:rPr lang="en-GB" sz="1600" b="0" i="0" dirty="0" err="1">
                          <a:solidFill>
                            <a:srgbClr val="1D5271"/>
                          </a:solidFill>
                          <a:latin typeface="Arial Narrow" panose="020B0606020202030204" pitchFamily="34" charset="0"/>
                          <a:ea typeface="Arial" charset="0"/>
                          <a:cs typeface="Arial" charset="0"/>
                        </a:rPr>
                        <a:t>irAEs</a:t>
                      </a:r>
                      <a:r>
                        <a:rPr lang="en-GB" sz="1600" b="0" i="0" dirty="0">
                          <a:solidFill>
                            <a:srgbClr val="1D5271"/>
                          </a:solidFill>
                          <a:latin typeface="Arial Narrow" panose="020B0606020202030204" pitchFamily="34" charset="0"/>
                          <a:ea typeface="Arial" charset="0"/>
                          <a:cs typeface="Arial" charset="0"/>
                        </a:rPr>
                        <a:t>: risk of developing </a:t>
                      </a:r>
                      <a:r>
                        <a:rPr lang="en-GB" sz="1600" b="0" i="0" dirty="0" err="1">
                          <a:solidFill>
                            <a:srgbClr val="1D5271"/>
                          </a:solidFill>
                          <a:latin typeface="Arial Narrow" panose="020B0606020202030204" pitchFamily="34" charset="0"/>
                          <a:ea typeface="Arial" charset="0"/>
                          <a:cs typeface="Arial" charset="0"/>
                        </a:rPr>
                        <a:t>irAEs</a:t>
                      </a:r>
                      <a:r>
                        <a:rPr lang="en-GB" sz="1600" b="0" i="0" dirty="0">
                          <a:solidFill>
                            <a:srgbClr val="1D5271"/>
                          </a:solidFill>
                          <a:latin typeface="Arial Narrow" panose="020B0606020202030204" pitchFamily="34" charset="0"/>
                          <a:ea typeface="Arial" charset="0"/>
                          <a:cs typeface="Arial" charset="0"/>
                        </a:rPr>
                        <a:t> following anti-PD-1 treatment, and vice versa</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85083361"/>
                  </a:ext>
                </a:extLst>
              </a:tr>
              <a:tr h="313840">
                <a:tc v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4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Once </a:t>
                      </a:r>
                      <a:r>
                        <a:rPr lang="en-GB" sz="1600" b="0" i="0" dirty="0" err="1">
                          <a:solidFill>
                            <a:srgbClr val="1D5271"/>
                          </a:solidFill>
                          <a:latin typeface="Arial Narrow" panose="020B0606020202030204" pitchFamily="34" charset="0"/>
                          <a:ea typeface="Arial" charset="0"/>
                          <a:cs typeface="Arial" charset="0"/>
                        </a:rPr>
                        <a:t>irAEs</a:t>
                      </a:r>
                      <a:r>
                        <a:rPr lang="en-GB" sz="1600" b="0" i="0" dirty="0">
                          <a:solidFill>
                            <a:srgbClr val="1D5271"/>
                          </a:solidFill>
                          <a:latin typeface="Arial Narrow" panose="020B0606020202030204" pitchFamily="34" charset="0"/>
                          <a:ea typeface="Arial" charset="0"/>
                          <a:cs typeface="Arial" charset="0"/>
                        </a:rPr>
                        <a:t> have developed, prompt work-up and action are required</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7738851"/>
                  </a:ext>
                </a:extLst>
              </a:tr>
              <a:tr h="347130">
                <a:tc v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4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Pneumocystis prophylaxis should be considered for patients receiving long-term </a:t>
                      </a:r>
                      <a:br>
                        <a:rPr lang="en-GB" sz="1600" b="0" i="0" dirty="0">
                          <a:solidFill>
                            <a:srgbClr val="1D5271"/>
                          </a:solidFill>
                          <a:latin typeface="Arial Narrow" panose="020B0606020202030204" pitchFamily="34" charset="0"/>
                          <a:ea typeface="Arial" charset="0"/>
                          <a:cs typeface="Arial" charset="0"/>
                        </a:rPr>
                      </a:br>
                      <a:r>
                        <a:rPr lang="en-GB" sz="1600" b="0" i="0" dirty="0">
                          <a:solidFill>
                            <a:srgbClr val="1D5271"/>
                          </a:solidFill>
                          <a:latin typeface="Arial Narrow" panose="020B0606020202030204" pitchFamily="34" charset="0"/>
                          <a:ea typeface="Arial" charset="0"/>
                          <a:cs typeface="Arial" charset="0"/>
                        </a:rPr>
                        <a:t>(&gt; 6 weeks) treatment with immunosuppressive drugs</a:t>
                      </a:r>
                    </a:p>
                  </a:txBody>
                  <a:tcPr marL="108000" marR="108000" marT="108000" marB="108000" anchor="ctr">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3748738203"/>
                  </a:ext>
                </a:extLst>
              </a:tr>
              <a:tr h="682081">
                <a:tc vMerge="1">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lang="en-GB" sz="1400" b="0" i="0" dirty="0">
                        <a:solidFill>
                          <a:srgbClr val="1D5271"/>
                        </a:solidFill>
                        <a:latin typeface="Arial Narrow" panose="020B0606020202030204" pitchFamily="34" charset="0"/>
                        <a:ea typeface="Arial" charset="0"/>
                        <a:cs typeface="Arial" charset="0"/>
                      </a:endParaRPr>
                    </a:p>
                  </a:txBody>
                  <a:tcPr marL="108000" marR="108000" marT="108000" marB="108000" anchor="ctr">
                    <a:lnL w="3175" cap="flat" cmpd="sng" algn="ctr">
                      <a:solidFill>
                        <a:srgbClr val="1D5271"/>
                      </a:solidFill>
                      <a:prstDash val="sysDot"/>
                      <a:round/>
                      <a:headEnd type="none" w="med" len="med"/>
                      <a:tailEnd type="none" w="med" len="med"/>
                    </a:lnL>
                    <a:solidFill>
                      <a:srgbClr val="D1EBEC">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600" b="0" i="0" dirty="0">
                          <a:solidFill>
                            <a:srgbClr val="1D5271"/>
                          </a:solidFill>
                          <a:latin typeface="Arial Narrow" panose="020B0606020202030204" pitchFamily="34" charset="0"/>
                          <a:ea typeface="Arial" charset="0"/>
                          <a:cs typeface="Arial" charset="0"/>
                        </a:rPr>
                        <a:t>The clinical outcome of patients on </a:t>
                      </a:r>
                      <a:r>
                        <a:rPr lang="en-GB" sz="1600" b="0" i="0" dirty="0" err="1">
                          <a:solidFill>
                            <a:srgbClr val="1D5271"/>
                          </a:solidFill>
                          <a:latin typeface="Arial Narrow" panose="020B0606020202030204" pitchFamily="34" charset="0"/>
                          <a:ea typeface="Arial" charset="0"/>
                          <a:cs typeface="Arial" charset="0"/>
                        </a:rPr>
                        <a:t>ICPi</a:t>
                      </a:r>
                      <a:r>
                        <a:rPr lang="en-GB" sz="1600" b="0" i="0" dirty="0">
                          <a:solidFill>
                            <a:srgbClr val="1D5271"/>
                          </a:solidFill>
                          <a:latin typeface="Arial Narrow" panose="020B0606020202030204" pitchFamily="34" charset="0"/>
                          <a:ea typeface="Arial" charset="0"/>
                          <a:cs typeface="Arial" charset="0"/>
                        </a:rPr>
                        <a:t> treatment is not affected by the use of immunosuppressive agents for the management of immune-related toxicities</a:t>
                      </a:r>
                    </a:p>
                  </a:txBody>
                  <a:tcPr marL="108000" marR="108000" marT="108000" marB="108000" anchor="ctr">
                    <a:lnR w="3175" cap="flat" cmpd="sng" algn="ctr">
                      <a:solidFill>
                        <a:srgbClr val="1D5271"/>
                      </a:solidFill>
                      <a:prstDash val="sysDot"/>
                      <a:round/>
                      <a:headEnd type="none" w="med" len="med"/>
                      <a:tailEnd type="none" w="med" len="med"/>
                    </a:lnR>
                    <a:lnB w="3175" cap="flat" cmpd="sng" algn="ctr">
                      <a:solidFill>
                        <a:schemeClr val="tx2">
                          <a:lumMod val="40000"/>
                          <a:lumOff val="60000"/>
                        </a:schemeClr>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3617419815"/>
                  </a:ext>
                </a:extLst>
              </a:tr>
            </a:tbl>
          </a:graphicData>
        </a:graphic>
      </p:graphicFrame>
      <p:sp>
        <p:nvSpPr>
          <p:cNvPr id="10" name="TextBox 9">
            <a:extLst>
              <a:ext uri="{FF2B5EF4-FFF2-40B4-BE49-F238E27FC236}">
                <a16:creationId xmlns:a16="http://schemas.microsoft.com/office/drawing/2014/main" id="{984DCD62-CCB6-4995-9C1B-D47DB049C702}"/>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6" name="TextBox 5">
            <a:extLst>
              <a:ext uri="{FF2B5EF4-FFF2-40B4-BE49-F238E27FC236}">
                <a16:creationId xmlns:a16="http://schemas.microsoft.com/office/drawing/2014/main" id="{747B3929-B0B8-D346-B5DE-BF13D7A534E0}"/>
              </a:ext>
            </a:extLst>
          </p:cNvPr>
          <p:cNvSpPr txBox="1"/>
          <p:nvPr/>
        </p:nvSpPr>
        <p:spPr>
          <a:xfrm>
            <a:off x="545920" y="2160000"/>
            <a:ext cx="2324872"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Incidence and epidemiology</a:t>
            </a:r>
          </a:p>
        </p:txBody>
      </p:sp>
    </p:spTree>
    <p:extLst>
      <p:ext uri="{BB962C8B-B14F-4D97-AF65-F5344CB8AC3E}">
        <p14:creationId xmlns:p14="http://schemas.microsoft.com/office/powerpoint/2010/main" val="59976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74575800"/>
              </p:ext>
            </p:extLst>
          </p:nvPr>
        </p:nvGraphicFramePr>
        <p:xfrm>
          <a:off x="3721615" y="1330671"/>
          <a:ext cx="8193600" cy="3995760"/>
        </p:xfrm>
        <a:graphic>
          <a:graphicData uri="http://schemas.openxmlformats.org/drawingml/2006/table">
            <a:tbl>
              <a:tblPr bandRow="1">
                <a:tableStyleId>{5C22544A-7EE6-4342-B048-85BDC9FD1C3A}</a:tableStyleId>
              </a:tblPr>
              <a:tblGrid>
                <a:gridCol w="8193600">
                  <a:extLst>
                    <a:ext uri="{9D8B030D-6E8A-4147-A177-3AD203B41FA5}">
                      <a16:colId xmlns:a16="http://schemas.microsoft.com/office/drawing/2014/main" val="20000"/>
                    </a:ext>
                  </a:extLst>
                </a:gridCol>
              </a:tblGrid>
              <a:tr h="252344">
                <a:tc>
                  <a:txBody>
                    <a:bodyPr/>
                    <a:lstStyle/>
                    <a:p>
                      <a:pPr lvl="0"/>
                      <a:r>
                        <a:rPr lang="en-US" sz="18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solidFill>
                      <a:srgbClr val="1D5271"/>
                    </a:solidFill>
                  </a:tcPr>
                </a:tc>
                <a:extLst>
                  <a:ext uri="{0D108BD9-81ED-4DB2-BD59-A6C34878D82A}">
                    <a16:rowId xmlns:a16="http://schemas.microsoft.com/office/drawing/2014/main" val="10000"/>
                  </a:ext>
                </a:extLst>
              </a:tr>
              <a:tr h="532108">
                <a:tc>
                  <a:txBody>
                    <a:bodyPr/>
                    <a:lstStyle/>
                    <a:p>
                      <a:pPr marL="0" indent="0">
                        <a:buFont typeface="Arial" charset="0"/>
                        <a:buNone/>
                      </a:pPr>
                      <a:r>
                        <a:rPr lang="en-GB" sz="1800" b="0" i="0" dirty="0">
                          <a:solidFill>
                            <a:srgbClr val="1D5271"/>
                          </a:solidFill>
                          <a:latin typeface="Arial Narrow" panose="020B0606020202030204" pitchFamily="34" charset="0"/>
                          <a:ea typeface="Arial" charset="0"/>
                          <a:cs typeface="Arial" charset="0"/>
                        </a:rPr>
                        <a:t>Any other aetiology of skin problem, such as infection, an effect of another drug or a skin condition linked to another systemic disease, should be ruled out</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chemeClr val="tx2">
                          <a:lumMod val="40000"/>
                          <a:lumOff val="60000"/>
                        </a:schemeClr>
                      </a:solidFill>
                      <a:prstDash val="solid"/>
                      <a:round/>
                      <a:headEnd type="none" w="med" len="med"/>
                      <a:tailEnd type="none" w="med" len="med"/>
                    </a:lnT>
                    <a:solidFill>
                      <a:srgbClr val="D1EBEC">
                        <a:alpha val="60000"/>
                      </a:srgbClr>
                    </a:solidFill>
                  </a:tcPr>
                </a:tc>
                <a:extLst>
                  <a:ext uri="{0D108BD9-81ED-4DB2-BD59-A6C34878D82A}">
                    <a16:rowId xmlns:a16="http://schemas.microsoft.com/office/drawing/2014/main" val="10001"/>
                  </a:ext>
                </a:extLst>
              </a:tr>
              <a:tr h="532108">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800" b="0" i="0" dirty="0">
                          <a:solidFill>
                            <a:srgbClr val="1D5271"/>
                          </a:solidFill>
                          <a:latin typeface="Arial Narrow" panose="020B0606020202030204" pitchFamily="34" charset="0"/>
                          <a:ea typeface="Arial" charset="0"/>
                          <a:cs typeface="Arial" charset="0"/>
                        </a:rPr>
                        <a:t>The severity of the reaction should be evaluated by a careful and thorough physical examination of the skin, including the mucosal areas, and patient’s general health status</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948476">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800" b="0" i="0" dirty="0">
                          <a:solidFill>
                            <a:srgbClr val="1D5271"/>
                          </a:solidFill>
                          <a:latin typeface="Arial Narrow" panose="020B0606020202030204" pitchFamily="34" charset="0"/>
                          <a:ea typeface="Arial" charset="0"/>
                          <a:cs typeface="Arial" charset="0"/>
                        </a:rPr>
                        <a:t>A biological assessment, including blood cell count and liver and kidney tests, may be required to rule out dermatological emergencies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i="0" dirty="0">
                          <a:solidFill>
                            <a:srgbClr val="1D5271"/>
                          </a:solidFill>
                          <a:latin typeface="Arial Narrow" panose="020B0606020202030204" pitchFamily="34" charset="0"/>
                          <a:ea typeface="Arial" charset="0"/>
                          <a:cs typeface="Arial" charset="0"/>
                        </a:rPr>
                        <a:t>In severe cases, </a:t>
                      </a:r>
                      <a:r>
                        <a:rPr lang="en-GB" sz="1800" b="0" i="0" dirty="0" err="1">
                          <a:solidFill>
                            <a:srgbClr val="1D5271"/>
                          </a:solidFill>
                          <a:latin typeface="Arial Narrow" panose="020B0606020202030204" pitchFamily="34" charset="0"/>
                          <a:ea typeface="Arial" charset="0"/>
                          <a:cs typeface="Arial" charset="0"/>
                        </a:rPr>
                        <a:t>ICPi</a:t>
                      </a:r>
                      <a:r>
                        <a:rPr lang="en-GB" sz="1800" b="0" i="0" dirty="0">
                          <a:solidFill>
                            <a:srgbClr val="1D5271"/>
                          </a:solidFill>
                          <a:latin typeface="Arial Narrow" panose="020B0606020202030204" pitchFamily="34" charset="0"/>
                          <a:ea typeface="Arial" charset="0"/>
                          <a:cs typeface="Arial" charset="0"/>
                        </a:rPr>
                        <a:t> treatment should be permanently discontinued, the patient hospitalised and symptomatic treatment initiated immediately</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2689045138"/>
                  </a:ext>
                </a:extLst>
              </a:tr>
              <a:tr h="71124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800" b="0" i="0" dirty="0">
                          <a:solidFill>
                            <a:srgbClr val="1D5271"/>
                          </a:solidFill>
                          <a:latin typeface="Arial Narrow" panose="020B0606020202030204" pitchFamily="34" charset="0"/>
                          <a:ea typeface="Arial" charset="0"/>
                          <a:cs typeface="Arial" charset="0"/>
                        </a:rPr>
                        <a:t>Severity of maculopapular rash should be classified according to the CTCAE version 4.0</a:t>
                      </a:r>
                    </a:p>
                  </a:txBody>
                  <a:tcPr marL="108000" marR="108000" marT="108000" marB="108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chemeClr val="tx2">
                          <a:lumMod val="40000"/>
                          <a:lumOff val="60000"/>
                        </a:schemeClr>
                      </a:solidFill>
                      <a:prstDash val="solid"/>
                      <a:round/>
                      <a:headEnd type="none" w="med" len="med"/>
                      <a:tailEnd type="none" w="med" len="med"/>
                    </a:lnB>
                    <a:solidFill>
                      <a:srgbClr val="D1EBEC">
                        <a:alpha val="30000"/>
                      </a:srgbClr>
                    </a:solidFill>
                  </a:tcPr>
                </a:tc>
                <a:extLst>
                  <a:ext uri="{0D108BD9-81ED-4DB2-BD59-A6C34878D82A}">
                    <a16:rowId xmlns:a16="http://schemas.microsoft.com/office/drawing/2014/main" val="387045555"/>
                  </a:ext>
                </a:extLst>
              </a:tr>
            </a:tbl>
          </a:graphicData>
        </a:graphic>
      </p:graphicFrame>
      <p:sp>
        <p:nvSpPr>
          <p:cNvPr id="5" name="TextBox 4"/>
          <p:cNvSpPr txBox="1"/>
          <p:nvPr/>
        </p:nvSpPr>
        <p:spPr>
          <a:xfrm>
            <a:off x="545918" y="2126340"/>
            <a:ext cx="2863401"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Immune-related skin toxicity</a:t>
            </a:r>
            <a:endParaRPr kumimoji="0" lang="en-US" sz="2800" b="1" i="0" u="none" strike="noStrike" kern="1200" cap="none" spc="0" normalizeH="0" baseline="0" noProof="0" dirty="0">
              <a:ln>
                <a:noFill/>
              </a:ln>
              <a:solidFill>
                <a:srgbClr val="1D5271"/>
              </a:solidFill>
              <a:effectLst/>
              <a:uLnTx/>
              <a:uFillTx/>
              <a:latin typeface="Arial Narrow" panose="020B0606020202030204" pitchFamily="34" charset="0"/>
              <a:ea typeface="Arial" charset="0"/>
              <a:cs typeface="Arial" charset="0"/>
            </a:endParaRPr>
          </a:p>
        </p:txBody>
      </p:sp>
      <p:sp>
        <p:nvSpPr>
          <p:cNvPr id="7" name="TextBox 6">
            <a:extLst>
              <a:ext uri="{FF2B5EF4-FFF2-40B4-BE49-F238E27FC236}">
                <a16:creationId xmlns:a16="http://schemas.microsoft.com/office/drawing/2014/main" id="{92A7CE10-B8C2-4E51-995D-7B56451DF550}"/>
              </a:ext>
            </a:extLst>
          </p:cNvPr>
          <p:cNvSpPr txBox="1"/>
          <p:nvPr/>
        </p:nvSpPr>
        <p:spPr>
          <a:xfrm>
            <a:off x="545919" y="3544995"/>
            <a:ext cx="3356247" cy="307777"/>
          </a:xfrm>
          <a:prstGeom prst="rect">
            <a:avLst/>
          </a:prstGeom>
          <a:noFill/>
        </p:spPr>
        <p:txBody>
          <a:bodyPr wrap="square" rtlCol="0">
            <a:spAutoFit/>
          </a:bodyPr>
          <a:lstStyle/>
          <a:p>
            <a:endParaRPr lang="en-US" sz="1400" dirty="0">
              <a:solidFill>
                <a:srgbClr val="1D5271"/>
              </a:solidFill>
              <a:latin typeface="Arial Narrow" panose="020B0606020202030204" pitchFamily="34" charset="0"/>
              <a:ea typeface="Arial" charset="0"/>
              <a:cs typeface="Arial" charset="0"/>
            </a:endParaRPr>
          </a:p>
        </p:txBody>
      </p:sp>
      <p:sp>
        <p:nvSpPr>
          <p:cNvPr id="6" name="TextBox 5">
            <a:extLst>
              <a:ext uri="{FF2B5EF4-FFF2-40B4-BE49-F238E27FC236}">
                <a16:creationId xmlns:a16="http://schemas.microsoft.com/office/drawing/2014/main" id="{973B657B-19EA-40E5-9644-D73318B5A42F}"/>
              </a:ext>
            </a:extLst>
          </p:cNvPr>
          <p:cNvSpPr txBox="1"/>
          <p:nvPr/>
        </p:nvSpPr>
        <p:spPr>
          <a:xfrm>
            <a:off x="545919" y="3174663"/>
            <a:ext cx="3356247"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Diagnosis and pathology/molecular biology</a:t>
            </a:r>
          </a:p>
        </p:txBody>
      </p:sp>
      <p:sp>
        <p:nvSpPr>
          <p:cNvPr id="10" name="TextBox 9">
            <a:extLst>
              <a:ext uri="{FF2B5EF4-FFF2-40B4-BE49-F238E27FC236}">
                <a16:creationId xmlns:a16="http://schemas.microsoft.com/office/drawing/2014/main" id="{7D57BD91-C17C-4C1B-9F32-769F2EEC99A5}"/>
              </a:ext>
            </a:extLst>
          </p:cNvPr>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Tree>
    <p:extLst>
      <p:ext uri="{BB962C8B-B14F-4D97-AF65-F5344CB8AC3E}">
        <p14:creationId xmlns:p14="http://schemas.microsoft.com/office/powerpoint/2010/main" val="251243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19" y="4327782"/>
            <a:ext cx="3016599" cy="1431161"/>
          </a:xfrm>
          <a:prstGeom prst="rect">
            <a:avLst/>
          </a:prstGeom>
          <a:noFill/>
        </p:spPr>
        <p:txBody>
          <a:bodyPr wrap="square" rtlCol="0">
            <a:spAutoFit/>
          </a:bodyPr>
          <a:lstStyle/>
          <a:p>
            <a:pPr>
              <a:spcAft>
                <a:spcPts val="600"/>
              </a:spcAft>
            </a:pPr>
            <a:r>
              <a:rPr lang="en-GB" sz="1200" b="1" dirty="0">
                <a:solidFill>
                  <a:srgbClr val="151E2D"/>
                </a:solidFill>
                <a:latin typeface="Arial Narrow" panose="020B0606020202030204" pitchFamily="34" charset="0"/>
                <a:ea typeface="Arial" charset="0"/>
                <a:cs typeface="Arial" charset="0"/>
              </a:rPr>
              <a:t>Recognised skin AEs include:</a:t>
            </a:r>
          </a:p>
          <a:p>
            <a:pPr>
              <a:spcAft>
                <a:spcPts val="600"/>
              </a:spcAft>
            </a:pPr>
            <a:r>
              <a:rPr lang="en-GB" sz="1200" dirty="0">
                <a:solidFill>
                  <a:srgbClr val="151E2D"/>
                </a:solidFill>
                <a:latin typeface="Arial Narrow" panose="020B0606020202030204" pitchFamily="34" charset="0"/>
                <a:ea typeface="Arial" charset="0"/>
                <a:cs typeface="Arial" charset="0"/>
              </a:rPr>
              <a:t>Most common: 	Erythema, maculopapular and 	</a:t>
            </a:r>
            <a:r>
              <a:rPr lang="en-GB" sz="1200" dirty="0" err="1">
                <a:solidFill>
                  <a:srgbClr val="151E2D"/>
                </a:solidFill>
                <a:latin typeface="Arial Narrow" panose="020B0606020202030204" pitchFamily="34" charset="0"/>
                <a:ea typeface="Arial" charset="0"/>
                <a:cs typeface="Arial" charset="0"/>
              </a:rPr>
              <a:t>pustulopapular</a:t>
            </a:r>
            <a:r>
              <a:rPr lang="en-GB" sz="1200" dirty="0">
                <a:solidFill>
                  <a:srgbClr val="151E2D"/>
                </a:solidFill>
                <a:latin typeface="Arial Narrow" panose="020B0606020202030204" pitchFamily="34" charset="0"/>
                <a:ea typeface="Arial" charset="0"/>
                <a:cs typeface="Arial" charset="0"/>
              </a:rPr>
              <a:t> rash</a:t>
            </a:r>
          </a:p>
          <a:p>
            <a:pPr>
              <a:spcAft>
                <a:spcPts val="600"/>
              </a:spcAft>
            </a:pPr>
            <a:r>
              <a:rPr lang="en-GB" sz="1200" dirty="0">
                <a:solidFill>
                  <a:srgbClr val="151E2D"/>
                </a:solidFill>
                <a:latin typeface="Arial Narrow" panose="020B0606020202030204" pitchFamily="34" charset="0"/>
                <a:ea typeface="Arial" charset="0"/>
                <a:cs typeface="Arial" charset="0"/>
              </a:rPr>
              <a:t>Rare: 	TEN, Steven-Johnson syndrome 	and DRESS</a:t>
            </a:r>
          </a:p>
          <a:p>
            <a:pPr>
              <a:spcAft>
                <a:spcPts val="600"/>
              </a:spcAft>
            </a:pPr>
            <a:r>
              <a:rPr lang="en-GB" sz="1200" dirty="0">
                <a:solidFill>
                  <a:srgbClr val="151E2D"/>
                </a:solidFill>
                <a:latin typeface="Arial Narrow" panose="020B0606020202030204" pitchFamily="34" charset="0"/>
                <a:ea typeface="Arial" charset="0"/>
                <a:cs typeface="Arial" charset="0"/>
              </a:rPr>
              <a:t>Vasculitis may also be present with purpuric rash</a:t>
            </a:r>
            <a:endParaRPr lang="en-US" sz="1200" dirty="0">
              <a:solidFill>
                <a:srgbClr val="151E2D"/>
              </a:solidFill>
              <a:latin typeface="Arial Narrow" panose="020B0606020202030204" pitchFamily="34" charset="0"/>
              <a:ea typeface="Arial" charset="0"/>
              <a:cs typeface="Arial" charset="0"/>
            </a:endParaRPr>
          </a:p>
        </p:txBody>
      </p:sp>
      <p:sp>
        <p:nvSpPr>
          <p:cNvPr id="6" name="TextBox 5"/>
          <p:cNvSpPr txBox="1"/>
          <p:nvPr/>
        </p:nvSpPr>
        <p:spPr>
          <a:xfrm>
            <a:off x="545919" y="3174663"/>
            <a:ext cx="2354727" cy="523220"/>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-related toxicity: Management of skin rash/toxicity</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9" name="TextBox 8">
            <a:extLst>
              <a:ext uri="{FF2B5EF4-FFF2-40B4-BE49-F238E27FC236}">
                <a16:creationId xmlns:a16="http://schemas.microsoft.com/office/drawing/2014/main" id="{464509FE-8E5E-F14F-9A57-67CE5741C324}"/>
              </a:ext>
            </a:extLst>
          </p:cNvPr>
          <p:cNvSpPr txBox="1"/>
          <p:nvPr/>
        </p:nvSpPr>
        <p:spPr>
          <a:xfrm>
            <a:off x="545918" y="2126340"/>
            <a:ext cx="2863401"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Immune-related skin toxicity</a:t>
            </a:r>
            <a:endParaRPr kumimoji="0" lang="en-US" sz="2800" b="1" i="0" u="none" strike="noStrike" kern="1200" cap="none" spc="0" normalizeH="0" baseline="0" noProof="0" dirty="0">
              <a:ln>
                <a:noFill/>
              </a:ln>
              <a:solidFill>
                <a:srgbClr val="1D5271"/>
              </a:solidFill>
              <a:effectLst/>
              <a:uLnTx/>
              <a:uFillTx/>
              <a:latin typeface="Arial Narrow" panose="020B0606020202030204" pitchFamily="34" charset="0"/>
              <a:ea typeface="Arial" charset="0"/>
              <a:cs typeface="Arial" charset="0"/>
            </a:endParaRPr>
          </a:p>
        </p:txBody>
      </p:sp>
      <p:pic>
        <p:nvPicPr>
          <p:cNvPr id="4" name="Picture 3">
            <a:extLst>
              <a:ext uri="{FF2B5EF4-FFF2-40B4-BE49-F238E27FC236}">
                <a16:creationId xmlns:a16="http://schemas.microsoft.com/office/drawing/2014/main" id="{5FEFE2F4-D374-C84D-84D9-FBD30993D5D1}"/>
              </a:ext>
            </a:extLst>
          </p:cNvPr>
          <p:cNvPicPr>
            <a:picLocks noChangeAspect="1"/>
          </p:cNvPicPr>
          <p:nvPr/>
        </p:nvPicPr>
        <p:blipFill>
          <a:blip r:embed="rId2"/>
          <a:stretch>
            <a:fillRect/>
          </a:stretch>
        </p:blipFill>
        <p:spPr>
          <a:xfrm>
            <a:off x="4823041" y="197272"/>
            <a:ext cx="6791656" cy="6140401"/>
          </a:xfrm>
          <a:prstGeom prst="rect">
            <a:avLst/>
          </a:prstGeom>
        </p:spPr>
      </p:pic>
    </p:spTree>
    <p:extLst>
      <p:ext uri="{BB962C8B-B14F-4D97-AF65-F5344CB8AC3E}">
        <p14:creationId xmlns:p14="http://schemas.microsoft.com/office/powerpoint/2010/main" val="216199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920" y="3174663"/>
            <a:ext cx="2639342" cy="523220"/>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 monitoring and management: Thyroid function</a:t>
            </a:r>
          </a:p>
        </p:txBody>
      </p:sp>
      <p:sp>
        <p:nvSpPr>
          <p:cNvPr id="8" name="TextBox 7"/>
          <p:cNvSpPr txBox="1"/>
          <p:nvPr/>
        </p:nvSpPr>
        <p:spPr>
          <a:xfrm>
            <a:off x="545919" y="2160000"/>
            <a:ext cx="3725635"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toxicities - endocrinopathies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pic>
        <p:nvPicPr>
          <p:cNvPr id="2" name="Picture 1">
            <a:extLst>
              <a:ext uri="{FF2B5EF4-FFF2-40B4-BE49-F238E27FC236}">
                <a16:creationId xmlns:a16="http://schemas.microsoft.com/office/drawing/2014/main" id="{4CA9462C-B282-C142-A380-B8A85C644BFF}"/>
              </a:ext>
            </a:extLst>
          </p:cNvPr>
          <p:cNvPicPr>
            <a:picLocks noChangeAspect="1"/>
          </p:cNvPicPr>
          <p:nvPr/>
        </p:nvPicPr>
        <p:blipFill>
          <a:blip r:embed="rId3"/>
          <a:stretch>
            <a:fillRect/>
          </a:stretch>
        </p:blipFill>
        <p:spPr>
          <a:xfrm>
            <a:off x="4659976" y="277949"/>
            <a:ext cx="7079460" cy="6005679"/>
          </a:xfrm>
          <a:prstGeom prst="rect">
            <a:avLst/>
          </a:prstGeom>
        </p:spPr>
      </p:pic>
    </p:spTree>
    <p:extLst>
      <p:ext uri="{BB962C8B-B14F-4D97-AF65-F5344CB8AC3E}">
        <p14:creationId xmlns:p14="http://schemas.microsoft.com/office/powerpoint/2010/main" val="313676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5920" y="2148335"/>
            <a:ext cx="3717244"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toxicities - endocrinopathies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sp>
        <p:nvSpPr>
          <p:cNvPr id="7" name="TextBox 6">
            <a:extLst>
              <a:ext uri="{FF2B5EF4-FFF2-40B4-BE49-F238E27FC236}">
                <a16:creationId xmlns:a16="http://schemas.microsoft.com/office/drawing/2014/main" id="{62375107-4330-4DAB-BDBF-27AF5686F38E}"/>
              </a:ext>
            </a:extLst>
          </p:cNvPr>
          <p:cNvSpPr txBox="1"/>
          <p:nvPr/>
        </p:nvSpPr>
        <p:spPr>
          <a:xfrm>
            <a:off x="545917" y="4888212"/>
            <a:ext cx="3928111" cy="723275"/>
          </a:xfrm>
          <a:prstGeom prst="rect">
            <a:avLst/>
          </a:prstGeom>
          <a:noFill/>
        </p:spPr>
        <p:txBody>
          <a:bodyPr wrap="square" rtlCol="0">
            <a:spAutoFit/>
          </a:bodyPr>
          <a:lstStyle/>
          <a:p>
            <a:pPr>
              <a:spcAft>
                <a:spcPts val="600"/>
              </a:spcAft>
            </a:pPr>
            <a:r>
              <a:rPr lang="en-GB" sz="1200" dirty="0">
                <a:solidFill>
                  <a:srgbClr val="151E2D"/>
                </a:solidFill>
                <a:latin typeface="Arial Narrow" panose="020B0606020202030204" pitchFamily="34" charset="0"/>
                <a:ea typeface="Arial" charset="0"/>
                <a:cs typeface="Arial" charset="0"/>
              </a:rPr>
              <a:t>Withhold </a:t>
            </a:r>
            <a:r>
              <a:rPr lang="en-GB" sz="1200" dirty="0" err="1">
                <a:solidFill>
                  <a:srgbClr val="151E2D"/>
                </a:solidFill>
                <a:latin typeface="Arial Narrow" panose="020B0606020202030204" pitchFamily="34" charset="0"/>
                <a:ea typeface="Arial" charset="0"/>
                <a:cs typeface="Arial" charset="0"/>
              </a:rPr>
              <a:t>ICPi</a:t>
            </a:r>
            <a:r>
              <a:rPr lang="en-GB" sz="1200" dirty="0">
                <a:solidFill>
                  <a:srgbClr val="151E2D"/>
                </a:solidFill>
                <a:latin typeface="Arial Narrow" panose="020B0606020202030204" pitchFamily="34" charset="0"/>
                <a:ea typeface="Arial" charset="0"/>
                <a:cs typeface="Arial" charset="0"/>
              </a:rPr>
              <a:t> if patient is unwell with symptomatic hyperthyroidism</a:t>
            </a:r>
          </a:p>
          <a:p>
            <a:pPr>
              <a:spcAft>
                <a:spcPts val="600"/>
              </a:spcAft>
            </a:pPr>
            <a:r>
              <a:rPr lang="en-GB" sz="1200" dirty="0">
                <a:solidFill>
                  <a:srgbClr val="151E2D"/>
                </a:solidFill>
                <a:latin typeface="Arial Narrow" panose="020B0606020202030204" pitchFamily="34" charset="0"/>
                <a:ea typeface="Arial" charset="0"/>
                <a:cs typeface="Arial" charset="0"/>
              </a:rPr>
              <a:t>Subclinical hyperthyroidism (low TSH, normal FT4) often precedes overt hypothyroidism</a:t>
            </a:r>
            <a:endParaRPr lang="en-US" sz="1200" dirty="0">
              <a:solidFill>
                <a:srgbClr val="151E2D"/>
              </a:solidFill>
              <a:latin typeface="Arial Narrow" panose="020B0606020202030204" pitchFamily="34" charset="0"/>
              <a:ea typeface="Arial" charset="0"/>
              <a:cs typeface="Arial" charset="0"/>
            </a:endParaRPr>
          </a:p>
        </p:txBody>
      </p:sp>
      <p:sp>
        <p:nvSpPr>
          <p:cNvPr id="9" name="TextBox 8">
            <a:extLst>
              <a:ext uri="{FF2B5EF4-FFF2-40B4-BE49-F238E27FC236}">
                <a16:creationId xmlns:a16="http://schemas.microsoft.com/office/drawing/2014/main" id="{7DE6C0A0-D260-A041-B55A-C4710287F594}"/>
              </a:ext>
            </a:extLst>
          </p:cNvPr>
          <p:cNvSpPr txBox="1"/>
          <p:nvPr/>
        </p:nvSpPr>
        <p:spPr>
          <a:xfrm>
            <a:off x="545919" y="3102442"/>
            <a:ext cx="4130583"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 monitoring and management: Thyroid function (cont’d)</a:t>
            </a:r>
          </a:p>
        </p:txBody>
      </p:sp>
      <p:pic>
        <p:nvPicPr>
          <p:cNvPr id="10" name="Picture 9">
            <a:extLst>
              <a:ext uri="{FF2B5EF4-FFF2-40B4-BE49-F238E27FC236}">
                <a16:creationId xmlns:a16="http://schemas.microsoft.com/office/drawing/2014/main" id="{C1080126-5ECD-D948-B0B8-28CA949F8ABD}"/>
              </a:ext>
            </a:extLst>
          </p:cNvPr>
          <p:cNvPicPr>
            <a:picLocks noChangeAspect="1"/>
          </p:cNvPicPr>
          <p:nvPr/>
        </p:nvPicPr>
        <p:blipFill>
          <a:blip r:embed="rId2"/>
          <a:stretch>
            <a:fillRect/>
          </a:stretch>
        </p:blipFill>
        <p:spPr>
          <a:xfrm>
            <a:off x="4676502" y="1022619"/>
            <a:ext cx="7200900" cy="4775200"/>
          </a:xfrm>
          <a:prstGeom prst="rect">
            <a:avLst/>
          </a:prstGeom>
        </p:spPr>
      </p:pic>
    </p:spTree>
    <p:extLst>
      <p:ext uri="{BB962C8B-B14F-4D97-AF65-F5344CB8AC3E}">
        <p14:creationId xmlns:p14="http://schemas.microsoft.com/office/powerpoint/2010/main" val="425579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5920" y="4829964"/>
            <a:ext cx="3235778" cy="1015663"/>
          </a:xfrm>
          <a:prstGeom prst="rect">
            <a:avLst/>
          </a:prstGeom>
          <a:noFill/>
        </p:spPr>
        <p:txBody>
          <a:bodyPr wrap="square" rtlCol="0">
            <a:spAutoFit/>
          </a:bodyPr>
          <a:lstStyle/>
          <a:p>
            <a:r>
              <a:rPr lang="en-GB" sz="1200" dirty="0">
                <a:solidFill>
                  <a:srgbClr val="151E2D"/>
                </a:solidFill>
                <a:latin typeface="Arial Narrow" panose="020B0606020202030204" pitchFamily="34" charset="0"/>
                <a:cs typeface="Arial" charset="0"/>
              </a:rPr>
              <a:t>*Pituitary axis bloods: 9 am cortisol (or random if unwell and treatment cannot be delayed), ACTH, TSH/FT4, LH, FSH, oestradiol if premenopausal, testosterone in men, IGF1, prolactin. Mineralocorticoid replacement is rarely necessary in hypopituitarism</a:t>
            </a:r>
            <a:endParaRPr lang="en-US" sz="1200" dirty="0">
              <a:solidFill>
                <a:srgbClr val="151E2D"/>
              </a:solidFill>
              <a:latin typeface="Arial Narrow" panose="020B0606020202030204" pitchFamily="34" charset="0"/>
              <a:cs typeface="Arial" charset="0"/>
            </a:endParaRPr>
          </a:p>
        </p:txBody>
      </p:sp>
      <p:sp>
        <p:nvSpPr>
          <p:cNvPr id="6" name="TextBox 5"/>
          <p:cNvSpPr txBox="1"/>
          <p:nvPr/>
        </p:nvSpPr>
        <p:spPr>
          <a:xfrm>
            <a:off x="545919" y="3114107"/>
            <a:ext cx="3541631" cy="307777"/>
          </a:xfrm>
          <a:prstGeom prst="rect">
            <a:avLst/>
          </a:prstGeom>
          <a:noFill/>
        </p:spPr>
        <p:txBody>
          <a:bodyPr wrap="square" rtlCol="0">
            <a:spAutoFit/>
          </a:bodyPr>
          <a:lstStyle/>
          <a:p>
            <a:r>
              <a:rPr lang="en-US" sz="1400" dirty="0" err="1">
                <a:solidFill>
                  <a:srgbClr val="1D5271"/>
                </a:solidFill>
                <a:latin typeface="Arial Narrow" panose="020B0606020202030204" pitchFamily="34" charset="0"/>
                <a:ea typeface="Arial" charset="0"/>
                <a:cs typeface="Arial" charset="0"/>
              </a:rPr>
              <a:t>ICPi</a:t>
            </a:r>
            <a:r>
              <a:rPr lang="en-US" sz="1400" dirty="0">
                <a:solidFill>
                  <a:srgbClr val="1D5271"/>
                </a:solidFill>
                <a:latin typeface="Arial Narrow" panose="020B0606020202030204" pitchFamily="34" charset="0"/>
                <a:ea typeface="Arial" charset="0"/>
                <a:cs typeface="Arial" charset="0"/>
              </a:rPr>
              <a:t> related toxicity: Management of </a:t>
            </a:r>
            <a:r>
              <a:rPr lang="en-US" sz="1400" dirty="0" err="1">
                <a:solidFill>
                  <a:srgbClr val="1D5271"/>
                </a:solidFill>
                <a:latin typeface="Arial Narrow" panose="020B0606020202030204" pitchFamily="34" charset="0"/>
                <a:ea typeface="Arial" charset="0"/>
                <a:cs typeface="Arial" charset="0"/>
              </a:rPr>
              <a:t>hypophysitis</a:t>
            </a:r>
            <a:endParaRPr lang="en-US" sz="1400" dirty="0">
              <a:solidFill>
                <a:srgbClr val="1D5271"/>
              </a:solidFill>
              <a:latin typeface="Arial Narrow" panose="020B0606020202030204" pitchFamily="34" charset="0"/>
              <a:ea typeface="Arial" charset="0"/>
              <a:cs typeface="Arial" charset="0"/>
            </a:endParaRPr>
          </a:p>
        </p:txBody>
      </p:sp>
      <p:sp>
        <p:nvSpPr>
          <p:cNvPr id="8" name="TextBox 7"/>
          <p:cNvSpPr txBox="1"/>
          <p:nvPr/>
        </p:nvSpPr>
        <p:spPr>
          <a:xfrm>
            <a:off x="545919" y="2160000"/>
            <a:ext cx="3771745" cy="954107"/>
          </a:xfrm>
          <a:prstGeom prst="rect">
            <a:avLst/>
          </a:prstGeom>
          <a:noFill/>
        </p:spPr>
        <p:txBody>
          <a:bodyPr wrap="square" rtlCol="0">
            <a:spAutoFit/>
          </a:bodyPr>
          <a:lstStyle/>
          <a:p>
            <a:r>
              <a:rPr lang="en-US" sz="2800" b="1" dirty="0">
                <a:solidFill>
                  <a:srgbClr val="1D5271"/>
                </a:solidFill>
                <a:latin typeface="Arial Narrow" panose="020B0606020202030204" pitchFamily="34" charset="0"/>
                <a:ea typeface="Arial" charset="0"/>
                <a:cs typeface="Arial" charset="0"/>
              </a:rPr>
              <a:t>Immune related toxicities - endocrinopathies</a:t>
            </a:r>
          </a:p>
        </p:txBody>
      </p:sp>
      <p:sp>
        <p:nvSpPr>
          <p:cNvPr id="12" name="TextBox 11"/>
          <p:cNvSpPr txBox="1"/>
          <p:nvPr/>
        </p:nvSpPr>
        <p:spPr>
          <a:xfrm>
            <a:off x="5308270" y="6400801"/>
            <a:ext cx="6431166"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ea typeface="Arial" charset="0"/>
                <a:cs typeface="Arial" charset="0"/>
              </a:rPr>
              <a:t>© 2018 ESMO. All rights reserved. esmo.org/Guidelines/Supportive-and-Palliative-Care/Management-of-Toxicities-from-Immunotherapy</a:t>
            </a:r>
          </a:p>
        </p:txBody>
      </p:sp>
      <p:pic>
        <p:nvPicPr>
          <p:cNvPr id="2" name="Picture 1">
            <a:extLst>
              <a:ext uri="{FF2B5EF4-FFF2-40B4-BE49-F238E27FC236}">
                <a16:creationId xmlns:a16="http://schemas.microsoft.com/office/drawing/2014/main" id="{429CC643-7958-5645-B942-68082800E05E}"/>
              </a:ext>
            </a:extLst>
          </p:cNvPr>
          <p:cNvPicPr>
            <a:picLocks noChangeAspect="1"/>
          </p:cNvPicPr>
          <p:nvPr/>
        </p:nvPicPr>
        <p:blipFill rotWithShape="1">
          <a:blip r:embed="rId2"/>
          <a:srcRect b="1932"/>
          <a:stretch/>
        </p:blipFill>
        <p:spPr>
          <a:xfrm>
            <a:off x="5006435" y="150106"/>
            <a:ext cx="6805928" cy="6250695"/>
          </a:xfrm>
          <a:prstGeom prst="rect">
            <a:avLst/>
          </a:prstGeom>
        </p:spPr>
      </p:pic>
    </p:spTree>
    <p:extLst>
      <p:ext uri="{BB962C8B-B14F-4D97-AF65-F5344CB8AC3E}">
        <p14:creationId xmlns:p14="http://schemas.microsoft.com/office/powerpoint/2010/main" val="7064501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13D7B2C976D34D96C2B0DBD0B49DB2" ma:contentTypeVersion="10" ma:contentTypeDescription="Create a new document." ma:contentTypeScope="" ma:versionID="0240101f65e34723f212c743a39a32f7">
  <xsd:schema xmlns:xsd="http://www.w3.org/2001/XMLSchema" xmlns:xs="http://www.w3.org/2001/XMLSchema" xmlns:p="http://schemas.microsoft.com/office/2006/metadata/properties" xmlns:ns2="0682cfa8-388c-4cd3-afe2-039cd53b1345" targetNamespace="http://schemas.microsoft.com/office/2006/metadata/properties" ma:root="true" ma:fieldsID="e75a8a24cd7f5a0e406c5919f183ea95" ns2:_="">
    <xsd:import namespace="0682cfa8-388c-4cd3-afe2-039cd53b13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2cfa8-388c-4cd3-afe2-039cd53b1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EDD74-427F-4B29-8786-7CDBC1A72C09}">
  <ds:schemaRefs>
    <ds:schemaRef ds:uri="http://schemas.microsoft.com/sharepoint/v3/contenttype/forms"/>
  </ds:schemaRefs>
</ds:datastoreItem>
</file>

<file path=customXml/itemProps2.xml><?xml version="1.0" encoding="utf-8"?>
<ds:datastoreItem xmlns:ds="http://schemas.openxmlformats.org/officeDocument/2006/customXml" ds:itemID="{D1C6226C-EC8B-45B1-9358-5CBAF1273D5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682cfa8-388c-4cd3-afe2-039cd53b1345"/>
    <ds:schemaRef ds:uri="http://www.w3.org/XML/1998/namespace"/>
  </ds:schemaRefs>
</ds:datastoreItem>
</file>

<file path=customXml/itemProps3.xml><?xml version="1.0" encoding="utf-8"?>
<ds:datastoreItem xmlns:ds="http://schemas.openxmlformats.org/officeDocument/2006/customXml" ds:itemID="{0ACB2EDC-8C7C-4749-AAD8-3F04B3698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2cfa8-388c-4cd3-afe2-039cd53b1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3658</Words>
  <Application>Microsoft Office PowerPoint</Application>
  <PresentationFormat>Widescreen</PresentationFormat>
  <Paragraphs>292</Paragraphs>
  <Slides>33</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Arial</vt:lpstr>
      <vt:lpstr>Arial Narrow</vt:lpstr>
      <vt:lpstr>Calibri</vt:lpstr>
      <vt:lpstr>Helvetica Neue LT Com 57 Conden</vt:lpstr>
      <vt:lpstr>Helvetica Neue LT Com 57 Condensed</vt:lpstr>
      <vt:lpstr>Helvetica Neue LT Com 77 Bold Condensed</vt:lpstr>
      <vt:lpstr>Helvetica Neue LT Com 97 Black Condensed</vt:lpstr>
      <vt:lpstr>Symbol</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Mariya POZZI - ESMO</cp:lastModifiedBy>
  <cp:revision>371</cp:revision>
  <cp:lastPrinted>2018-10-15T13:36:02Z</cp:lastPrinted>
  <dcterms:created xsi:type="dcterms:W3CDTF">2018-03-12T09:56:45Z</dcterms:created>
  <dcterms:modified xsi:type="dcterms:W3CDTF">2022-04-21T08:36:19Z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0x0101004213D7B2C976D34D96C2B0DBD0B49DB2</vt:lpwstr>
  </property>
  <property fmtid="{D5CDD505-2E9C-101B-9397-08002B2CF9AE}" pid="3" name="Order">
    <vt:r8>2249200</vt:r8>
  </property>
</Properties>
</file>